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84" r:id="rId2"/>
    <p:sldId id="298" r:id="rId3"/>
    <p:sldId id="277" r:id="rId4"/>
    <p:sldId id="289" r:id="rId5"/>
    <p:sldId id="294" r:id="rId6"/>
    <p:sldId id="295" r:id="rId7"/>
    <p:sldId id="296" r:id="rId8"/>
    <p:sldId id="297" r:id="rId9"/>
    <p:sldId id="299" r:id="rId10"/>
    <p:sldId id="288" r:id="rId11"/>
    <p:sldId id="275" r:id="rId12"/>
    <p:sldId id="287" r:id="rId13"/>
    <p:sldId id="290" r:id="rId14"/>
    <p:sldId id="285" r:id="rId15"/>
    <p:sldId id="291" r:id="rId16"/>
    <p:sldId id="286" r:id="rId17"/>
    <p:sldId id="301" r:id="rId18"/>
    <p:sldId id="292" r:id="rId19"/>
    <p:sldId id="300" r:id="rId20"/>
    <p:sldId id="25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FFE699"/>
    <a:srgbClr val="DAE3F3"/>
    <a:srgbClr val="C5E0B4"/>
    <a:srgbClr val="F4B183"/>
    <a:srgbClr val="E7E6E6"/>
    <a:srgbClr val="000000"/>
    <a:srgbClr val="92D050"/>
    <a:srgbClr val="2F528F"/>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16"/>
    <p:restoredTop sz="94694"/>
  </p:normalViewPr>
  <p:slideViewPr>
    <p:cSldViewPr snapToGrid="0" snapToObjects="1">
      <p:cViewPr varScale="1">
        <p:scale>
          <a:sx n="121" d="100"/>
          <a:sy n="121" d="100"/>
        </p:scale>
        <p:origin x="64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169BD5-6E58-9740-9513-9B7EE56CC09E}" type="datetimeFigureOut">
              <a:rPr lang="en-US" smtClean="0"/>
              <a:t>12/4/21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F1F170-33F4-FC49-850E-C07A51FC47F8}" type="slidenum">
              <a:rPr lang="en-US" smtClean="0"/>
              <a:t>‹#›</a:t>
            </a:fld>
            <a:endParaRPr lang="en-US"/>
          </a:p>
        </p:txBody>
      </p:sp>
    </p:spTree>
    <p:extLst>
      <p:ext uri="{BB962C8B-B14F-4D97-AF65-F5344CB8AC3E}">
        <p14:creationId xmlns:p14="http://schemas.microsoft.com/office/powerpoint/2010/main" val="896741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F1F170-33F4-FC49-850E-C07A51FC47F8}" type="slidenum">
              <a:rPr lang="en-US" smtClean="0"/>
              <a:t>2</a:t>
            </a:fld>
            <a:endParaRPr lang="en-US"/>
          </a:p>
        </p:txBody>
      </p:sp>
    </p:spTree>
    <p:extLst>
      <p:ext uri="{BB962C8B-B14F-4D97-AF65-F5344CB8AC3E}">
        <p14:creationId xmlns:p14="http://schemas.microsoft.com/office/powerpoint/2010/main" val="1019538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F1F170-33F4-FC49-850E-C07A51FC47F8}" type="slidenum">
              <a:rPr lang="en-US" smtClean="0"/>
              <a:t>11</a:t>
            </a:fld>
            <a:endParaRPr lang="en-US"/>
          </a:p>
        </p:txBody>
      </p:sp>
    </p:spTree>
    <p:extLst>
      <p:ext uri="{BB962C8B-B14F-4D97-AF65-F5344CB8AC3E}">
        <p14:creationId xmlns:p14="http://schemas.microsoft.com/office/powerpoint/2010/main" val="4189931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F1F170-33F4-FC49-850E-C07A51FC47F8}" type="slidenum">
              <a:rPr lang="en-US" smtClean="0"/>
              <a:t>12</a:t>
            </a:fld>
            <a:endParaRPr lang="en-US"/>
          </a:p>
        </p:txBody>
      </p:sp>
    </p:spTree>
    <p:extLst>
      <p:ext uri="{BB962C8B-B14F-4D97-AF65-F5344CB8AC3E}">
        <p14:creationId xmlns:p14="http://schemas.microsoft.com/office/powerpoint/2010/main" val="3495073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F1F170-33F4-FC49-850E-C07A51FC47F8}" type="slidenum">
              <a:rPr lang="en-US" smtClean="0"/>
              <a:t>13</a:t>
            </a:fld>
            <a:endParaRPr lang="en-US"/>
          </a:p>
        </p:txBody>
      </p:sp>
    </p:spTree>
    <p:extLst>
      <p:ext uri="{BB962C8B-B14F-4D97-AF65-F5344CB8AC3E}">
        <p14:creationId xmlns:p14="http://schemas.microsoft.com/office/powerpoint/2010/main" val="1592514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F1F170-33F4-FC49-850E-C07A51FC47F8}" type="slidenum">
              <a:rPr lang="en-US" smtClean="0"/>
              <a:t>14</a:t>
            </a:fld>
            <a:endParaRPr lang="en-US"/>
          </a:p>
        </p:txBody>
      </p:sp>
    </p:spTree>
    <p:extLst>
      <p:ext uri="{BB962C8B-B14F-4D97-AF65-F5344CB8AC3E}">
        <p14:creationId xmlns:p14="http://schemas.microsoft.com/office/powerpoint/2010/main" val="2935489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F1F170-33F4-FC49-850E-C07A51FC47F8}" type="slidenum">
              <a:rPr lang="en-US" smtClean="0"/>
              <a:t>15</a:t>
            </a:fld>
            <a:endParaRPr lang="en-US"/>
          </a:p>
        </p:txBody>
      </p:sp>
    </p:spTree>
    <p:extLst>
      <p:ext uri="{BB962C8B-B14F-4D97-AF65-F5344CB8AC3E}">
        <p14:creationId xmlns:p14="http://schemas.microsoft.com/office/powerpoint/2010/main" val="3106018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F1F170-33F4-FC49-850E-C07A51FC47F8}" type="slidenum">
              <a:rPr lang="en-US" smtClean="0"/>
              <a:t>16</a:t>
            </a:fld>
            <a:endParaRPr lang="en-US"/>
          </a:p>
        </p:txBody>
      </p:sp>
    </p:spTree>
    <p:extLst>
      <p:ext uri="{BB962C8B-B14F-4D97-AF65-F5344CB8AC3E}">
        <p14:creationId xmlns:p14="http://schemas.microsoft.com/office/powerpoint/2010/main" val="4217047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F1F170-33F4-FC49-850E-C07A51FC47F8}" type="slidenum">
              <a:rPr lang="en-US" smtClean="0"/>
              <a:t>17</a:t>
            </a:fld>
            <a:endParaRPr lang="en-US"/>
          </a:p>
        </p:txBody>
      </p:sp>
    </p:spTree>
    <p:extLst>
      <p:ext uri="{BB962C8B-B14F-4D97-AF65-F5344CB8AC3E}">
        <p14:creationId xmlns:p14="http://schemas.microsoft.com/office/powerpoint/2010/main" val="4189931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F1F170-33F4-FC49-850E-C07A51FC47F8}" type="slidenum">
              <a:rPr lang="en-US" smtClean="0"/>
              <a:t>18</a:t>
            </a:fld>
            <a:endParaRPr lang="en-US"/>
          </a:p>
        </p:txBody>
      </p:sp>
    </p:spTree>
    <p:extLst>
      <p:ext uri="{BB962C8B-B14F-4D97-AF65-F5344CB8AC3E}">
        <p14:creationId xmlns:p14="http://schemas.microsoft.com/office/powerpoint/2010/main" val="3450082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F1F170-33F4-FC49-850E-C07A51FC47F8}" type="slidenum">
              <a:rPr lang="en-US" smtClean="0"/>
              <a:t>19</a:t>
            </a:fld>
            <a:endParaRPr lang="en-US"/>
          </a:p>
        </p:txBody>
      </p:sp>
    </p:spTree>
    <p:extLst>
      <p:ext uri="{BB962C8B-B14F-4D97-AF65-F5344CB8AC3E}">
        <p14:creationId xmlns:p14="http://schemas.microsoft.com/office/powerpoint/2010/main" val="2080682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F1F170-33F4-FC49-850E-C07A51FC47F8}" type="slidenum">
              <a:rPr lang="en-US" smtClean="0"/>
              <a:t>3</a:t>
            </a:fld>
            <a:endParaRPr lang="en-US"/>
          </a:p>
        </p:txBody>
      </p:sp>
    </p:spTree>
    <p:extLst>
      <p:ext uri="{BB962C8B-B14F-4D97-AF65-F5344CB8AC3E}">
        <p14:creationId xmlns:p14="http://schemas.microsoft.com/office/powerpoint/2010/main" val="3465987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F1F170-33F4-FC49-850E-C07A51FC47F8}" type="slidenum">
              <a:rPr lang="en-US" smtClean="0"/>
              <a:t>4</a:t>
            </a:fld>
            <a:endParaRPr lang="en-US"/>
          </a:p>
        </p:txBody>
      </p:sp>
    </p:spTree>
    <p:extLst>
      <p:ext uri="{BB962C8B-B14F-4D97-AF65-F5344CB8AC3E}">
        <p14:creationId xmlns:p14="http://schemas.microsoft.com/office/powerpoint/2010/main" val="3722640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F1F170-33F4-FC49-850E-C07A51FC47F8}" type="slidenum">
              <a:rPr lang="en-US" smtClean="0"/>
              <a:t>5</a:t>
            </a:fld>
            <a:endParaRPr lang="en-US"/>
          </a:p>
        </p:txBody>
      </p:sp>
    </p:spTree>
    <p:extLst>
      <p:ext uri="{BB962C8B-B14F-4D97-AF65-F5344CB8AC3E}">
        <p14:creationId xmlns:p14="http://schemas.microsoft.com/office/powerpoint/2010/main" val="2711256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F1F170-33F4-FC49-850E-C07A51FC47F8}" type="slidenum">
              <a:rPr lang="en-US" smtClean="0"/>
              <a:t>6</a:t>
            </a:fld>
            <a:endParaRPr lang="en-US"/>
          </a:p>
        </p:txBody>
      </p:sp>
    </p:spTree>
    <p:extLst>
      <p:ext uri="{BB962C8B-B14F-4D97-AF65-F5344CB8AC3E}">
        <p14:creationId xmlns:p14="http://schemas.microsoft.com/office/powerpoint/2010/main" val="822694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F1F170-33F4-FC49-850E-C07A51FC47F8}" type="slidenum">
              <a:rPr lang="en-US" smtClean="0"/>
              <a:t>7</a:t>
            </a:fld>
            <a:endParaRPr lang="en-US"/>
          </a:p>
        </p:txBody>
      </p:sp>
    </p:spTree>
    <p:extLst>
      <p:ext uri="{BB962C8B-B14F-4D97-AF65-F5344CB8AC3E}">
        <p14:creationId xmlns:p14="http://schemas.microsoft.com/office/powerpoint/2010/main" val="2564785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F1F170-33F4-FC49-850E-C07A51FC47F8}" type="slidenum">
              <a:rPr lang="en-US" smtClean="0"/>
              <a:t>8</a:t>
            </a:fld>
            <a:endParaRPr lang="en-US"/>
          </a:p>
        </p:txBody>
      </p:sp>
    </p:spTree>
    <p:extLst>
      <p:ext uri="{BB962C8B-B14F-4D97-AF65-F5344CB8AC3E}">
        <p14:creationId xmlns:p14="http://schemas.microsoft.com/office/powerpoint/2010/main" val="2653176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F1F170-33F4-FC49-850E-C07A51FC47F8}" type="slidenum">
              <a:rPr lang="en-US" smtClean="0"/>
              <a:t>9</a:t>
            </a:fld>
            <a:endParaRPr lang="en-US"/>
          </a:p>
        </p:txBody>
      </p:sp>
    </p:spTree>
    <p:extLst>
      <p:ext uri="{BB962C8B-B14F-4D97-AF65-F5344CB8AC3E}">
        <p14:creationId xmlns:p14="http://schemas.microsoft.com/office/powerpoint/2010/main" val="1911121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F1F170-33F4-FC49-850E-C07A51FC47F8}" type="slidenum">
              <a:rPr lang="en-US" smtClean="0"/>
              <a:t>10</a:t>
            </a:fld>
            <a:endParaRPr lang="en-US"/>
          </a:p>
        </p:txBody>
      </p:sp>
    </p:spTree>
    <p:extLst>
      <p:ext uri="{BB962C8B-B14F-4D97-AF65-F5344CB8AC3E}">
        <p14:creationId xmlns:p14="http://schemas.microsoft.com/office/powerpoint/2010/main" val="1129618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45553-E807-1C41-B3FD-8A4495867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F4A54B-C6C6-0E45-9B83-AB02F5F709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B8E853-5CB6-AF4C-8D8E-558091C0D7C1}"/>
              </a:ext>
            </a:extLst>
          </p:cNvPr>
          <p:cNvSpPr>
            <a:spLocks noGrp="1"/>
          </p:cNvSpPr>
          <p:nvPr>
            <p:ph type="dt" sz="half" idx="10"/>
          </p:nvPr>
        </p:nvSpPr>
        <p:spPr/>
        <p:txBody>
          <a:bodyPr/>
          <a:lstStyle/>
          <a:p>
            <a:fld id="{E7DBAE4A-7EF8-1C4B-B7EE-A693E5C5672D}" type="datetimeFigureOut">
              <a:rPr lang="en-US" smtClean="0"/>
              <a:t>12/4/21</a:t>
            </a:fld>
            <a:endParaRPr lang="en-US"/>
          </a:p>
        </p:txBody>
      </p:sp>
      <p:sp>
        <p:nvSpPr>
          <p:cNvPr id="5" name="Footer Placeholder 4">
            <a:extLst>
              <a:ext uri="{FF2B5EF4-FFF2-40B4-BE49-F238E27FC236}">
                <a16:creationId xmlns:a16="http://schemas.microsoft.com/office/drawing/2014/main" id="{9D6B6AE1-E9E6-3E4A-AF90-714E114E8F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E27CA2-E6C3-A34F-93DD-8B55AD6DF00B}"/>
              </a:ext>
            </a:extLst>
          </p:cNvPr>
          <p:cNvSpPr>
            <a:spLocks noGrp="1"/>
          </p:cNvSpPr>
          <p:nvPr>
            <p:ph type="sldNum" sz="quarter" idx="12"/>
          </p:nvPr>
        </p:nvSpPr>
        <p:spPr/>
        <p:txBody>
          <a:bodyPr/>
          <a:lstStyle/>
          <a:p>
            <a:fld id="{28A807CE-8DAB-5F48-AFDC-01AEB83569BB}" type="slidenum">
              <a:rPr lang="en-US" smtClean="0"/>
              <a:t>‹#›</a:t>
            </a:fld>
            <a:endParaRPr lang="en-US"/>
          </a:p>
        </p:txBody>
      </p:sp>
    </p:spTree>
    <p:extLst>
      <p:ext uri="{BB962C8B-B14F-4D97-AF65-F5344CB8AC3E}">
        <p14:creationId xmlns:p14="http://schemas.microsoft.com/office/powerpoint/2010/main" val="4138935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06D90-BA62-D347-8CE2-FB7AC92B35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65D2C8-4D4B-C84A-940E-531CEE69F7B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305228-2101-E94A-8EFA-F986924032D0}"/>
              </a:ext>
            </a:extLst>
          </p:cNvPr>
          <p:cNvSpPr>
            <a:spLocks noGrp="1"/>
          </p:cNvSpPr>
          <p:nvPr>
            <p:ph type="dt" sz="half" idx="10"/>
          </p:nvPr>
        </p:nvSpPr>
        <p:spPr/>
        <p:txBody>
          <a:bodyPr/>
          <a:lstStyle/>
          <a:p>
            <a:fld id="{E7DBAE4A-7EF8-1C4B-B7EE-A693E5C5672D}" type="datetimeFigureOut">
              <a:rPr lang="en-US" smtClean="0"/>
              <a:t>12/4/21</a:t>
            </a:fld>
            <a:endParaRPr lang="en-US"/>
          </a:p>
        </p:txBody>
      </p:sp>
      <p:sp>
        <p:nvSpPr>
          <p:cNvPr id="5" name="Footer Placeholder 4">
            <a:extLst>
              <a:ext uri="{FF2B5EF4-FFF2-40B4-BE49-F238E27FC236}">
                <a16:creationId xmlns:a16="http://schemas.microsoft.com/office/drawing/2014/main" id="{2B5E62C0-CB98-3349-ADE0-CDBF8F7026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D5EE51-96EA-D846-9932-87C50C454876}"/>
              </a:ext>
            </a:extLst>
          </p:cNvPr>
          <p:cNvSpPr>
            <a:spLocks noGrp="1"/>
          </p:cNvSpPr>
          <p:nvPr>
            <p:ph type="sldNum" sz="quarter" idx="12"/>
          </p:nvPr>
        </p:nvSpPr>
        <p:spPr/>
        <p:txBody>
          <a:bodyPr/>
          <a:lstStyle/>
          <a:p>
            <a:fld id="{28A807CE-8DAB-5F48-AFDC-01AEB83569BB}" type="slidenum">
              <a:rPr lang="en-US" smtClean="0"/>
              <a:t>‹#›</a:t>
            </a:fld>
            <a:endParaRPr lang="en-US"/>
          </a:p>
        </p:txBody>
      </p:sp>
    </p:spTree>
    <p:extLst>
      <p:ext uri="{BB962C8B-B14F-4D97-AF65-F5344CB8AC3E}">
        <p14:creationId xmlns:p14="http://schemas.microsoft.com/office/powerpoint/2010/main" val="3461732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2088BE-0CE2-3042-8198-9642871B5B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252FD6-983F-DE4C-BE76-33492F277F1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1E965A-2AE0-474E-9ED0-8783BF54BD6B}"/>
              </a:ext>
            </a:extLst>
          </p:cNvPr>
          <p:cNvSpPr>
            <a:spLocks noGrp="1"/>
          </p:cNvSpPr>
          <p:nvPr>
            <p:ph type="dt" sz="half" idx="10"/>
          </p:nvPr>
        </p:nvSpPr>
        <p:spPr/>
        <p:txBody>
          <a:bodyPr/>
          <a:lstStyle/>
          <a:p>
            <a:fld id="{E7DBAE4A-7EF8-1C4B-B7EE-A693E5C5672D}" type="datetimeFigureOut">
              <a:rPr lang="en-US" smtClean="0"/>
              <a:t>12/4/21</a:t>
            </a:fld>
            <a:endParaRPr lang="en-US"/>
          </a:p>
        </p:txBody>
      </p:sp>
      <p:sp>
        <p:nvSpPr>
          <p:cNvPr id="5" name="Footer Placeholder 4">
            <a:extLst>
              <a:ext uri="{FF2B5EF4-FFF2-40B4-BE49-F238E27FC236}">
                <a16:creationId xmlns:a16="http://schemas.microsoft.com/office/drawing/2014/main" id="{61365F1B-FF28-5D43-8A68-1C4E3688B6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33F233-9A64-8F46-818E-7D5018630EF4}"/>
              </a:ext>
            </a:extLst>
          </p:cNvPr>
          <p:cNvSpPr>
            <a:spLocks noGrp="1"/>
          </p:cNvSpPr>
          <p:nvPr>
            <p:ph type="sldNum" sz="quarter" idx="12"/>
          </p:nvPr>
        </p:nvSpPr>
        <p:spPr/>
        <p:txBody>
          <a:bodyPr/>
          <a:lstStyle/>
          <a:p>
            <a:fld id="{28A807CE-8DAB-5F48-AFDC-01AEB83569BB}" type="slidenum">
              <a:rPr lang="en-US" smtClean="0"/>
              <a:t>‹#›</a:t>
            </a:fld>
            <a:endParaRPr lang="en-US"/>
          </a:p>
        </p:txBody>
      </p:sp>
    </p:spTree>
    <p:extLst>
      <p:ext uri="{BB962C8B-B14F-4D97-AF65-F5344CB8AC3E}">
        <p14:creationId xmlns:p14="http://schemas.microsoft.com/office/powerpoint/2010/main" val="917864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02EB9-1405-BD42-8421-64B6E90AA0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D0EC46-2EAF-FF4A-99F9-E0470EE9575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83AE86-23E4-BD40-A694-286AFF878FA7}"/>
              </a:ext>
            </a:extLst>
          </p:cNvPr>
          <p:cNvSpPr>
            <a:spLocks noGrp="1"/>
          </p:cNvSpPr>
          <p:nvPr>
            <p:ph type="dt" sz="half" idx="10"/>
          </p:nvPr>
        </p:nvSpPr>
        <p:spPr/>
        <p:txBody>
          <a:bodyPr/>
          <a:lstStyle/>
          <a:p>
            <a:fld id="{E7DBAE4A-7EF8-1C4B-B7EE-A693E5C5672D}" type="datetimeFigureOut">
              <a:rPr lang="en-US" smtClean="0"/>
              <a:t>12/4/21</a:t>
            </a:fld>
            <a:endParaRPr lang="en-US"/>
          </a:p>
        </p:txBody>
      </p:sp>
      <p:sp>
        <p:nvSpPr>
          <p:cNvPr id="5" name="Footer Placeholder 4">
            <a:extLst>
              <a:ext uri="{FF2B5EF4-FFF2-40B4-BE49-F238E27FC236}">
                <a16:creationId xmlns:a16="http://schemas.microsoft.com/office/drawing/2014/main" id="{1E07AFF1-9791-2546-AFD2-94AA088FEC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CAE39C-5B6B-A145-8513-1358948470CF}"/>
              </a:ext>
            </a:extLst>
          </p:cNvPr>
          <p:cNvSpPr>
            <a:spLocks noGrp="1"/>
          </p:cNvSpPr>
          <p:nvPr>
            <p:ph type="sldNum" sz="quarter" idx="12"/>
          </p:nvPr>
        </p:nvSpPr>
        <p:spPr/>
        <p:txBody>
          <a:bodyPr/>
          <a:lstStyle/>
          <a:p>
            <a:fld id="{28A807CE-8DAB-5F48-AFDC-01AEB83569BB}" type="slidenum">
              <a:rPr lang="en-US" smtClean="0"/>
              <a:t>‹#›</a:t>
            </a:fld>
            <a:endParaRPr lang="en-US"/>
          </a:p>
        </p:txBody>
      </p:sp>
    </p:spTree>
    <p:extLst>
      <p:ext uri="{BB962C8B-B14F-4D97-AF65-F5344CB8AC3E}">
        <p14:creationId xmlns:p14="http://schemas.microsoft.com/office/powerpoint/2010/main" val="3832248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964F7-BD90-5F49-A1D6-B2488EEB75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C58C66-CDA4-A34C-BFF2-8B996E5102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9796D4C-B4B9-A547-98FC-254BD9E8FE68}"/>
              </a:ext>
            </a:extLst>
          </p:cNvPr>
          <p:cNvSpPr>
            <a:spLocks noGrp="1"/>
          </p:cNvSpPr>
          <p:nvPr>
            <p:ph type="dt" sz="half" idx="10"/>
          </p:nvPr>
        </p:nvSpPr>
        <p:spPr/>
        <p:txBody>
          <a:bodyPr/>
          <a:lstStyle/>
          <a:p>
            <a:fld id="{E7DBAE4A-7EF8-1C4B-B7EE-A693E5C5672D}" type="datetimeFigureOut">
              <a:rPr lang="en-US" smtClean="0"/>
              <a:t>12/4/21</a:t>
            </a:fld>
            <a:endParaRPr lang="en-US"/>
          </a:p>
        </p:txBody>
      </p:sp>
      <p:sp>
        <p:nvSpPr>
          <p:cNvPr id="5" name="Footer Placeholder 4">
            <a:extLst>
              <a:ext uri="{FF2B5EF4-FFF2-40B4-BE49-F238E27FC236}">
                <a16:creationId xmlns:a16="http://schemas.microsoft.com/office/drawing/2014/main" id="{D9E9830E-A033-2D45-930F-B2E9D3AF9B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2936FD-D97F-CC48-AEA7-04CC737F8D0D}"/>
              </a:ext>
            </a:extLst>
          </p:cNvPr>
          <p:cNvSpPr>
            <a:spLocks noGrp="1"/>
          </p:cNvSpPr>
          <p:nvPr>
            <p:ph type="sldNum" sz="quarter" idx="12"/>
          </p:nvPr>
        </p:nvSpPr>
        <p:spPr/>
        <p:txBody>
          <a:bodyPr/>
          <a:lstStyle/>
          <a:p>
            <a:fld id="{28A807CE-8DAB-5F48-AFDC-01AEB83569BB}" type="slidenum">
              <a:rPr lang="en-US" smtClean="0"/>
              <a:t>‹#›</a:t>
            </a:fld>
            <a:endParaRPr lang="en-US"/>
          </a:p>
        </p:txBody>
      </p:sp>
    </p:spTree>
    <p:extLst>
      <p:ext uri="{BB962C8B-B14F-4D97-AF65-F5344CB8AC3E}">
        <p14:creationId xmlns:p14="http://schemas.microsoft.com/office/powerpoint/2010/main" val="3753389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35C4F-0A6D-1A46-9265-7B561E5BDB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1F6731-742F-F24B-A765-054F072F379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50F6B7-AB79-6C43-9305-0854E0E06B8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6D5CE5-4952-4249-A2A0-E3F1C3D4BF38}"/>
              </a:ext>
            </a:extLst>
          </p:cNvPr>
          <p:cNvSpPr>
            <a:spLocks noGrp="1"/>
          </p:cNvSpPr>
          <p:nvPr>
            <p:ph type="dt" sz="half" idx="10"/>
          </p:nvPr>
        </p:nvSpPr>
        <p:spPr/>
        <p:txBody>
          <a:bodyPr/>
          <a:lstStyle/>
          <a:p>
            <a:fld id="{E7DBAE4A-7EF8-1C4B-B7EE-A693E5C5672D}" type="datetimeFigureOut">
              <a:rPr lang="en-US" smtClean="0"/>
              <a:t>12/4/21</a:t>
            </a:fld>
            <a:endParaRPr lang="en-US"/>
          </a:p>
        </p:txBody>
      </p:sp>
      <p:sp>
        <p:nvSpPr>
          <p:cNvPr id="6" name="Footer Placeholder 5">
            <a:extLst>
              <a:ext uri="{FF2B5EF4-FFF2-40B4-BE49-F238E27FC236}">
                <a16:creationId xmlns:a16="http://schemas.microsoft.com/office/drawing/2014/main" id="{9F5E8540-261D-C447-9C19-55E5F9A02E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56BB49-E4F2-C949-96B2-96FE69CDA432}"/>
              </a:ext>
            </a:extLst>
          </p:cNvPr>
          <p:cNvSpPr>
            <a:spLocks noGrp="1"/>
          </p:cNvSpPr>
          <p:nvPr>
            <p:ph type="sldNum" sz="quarter" idx="12"/>
          </p:nvPr>
        </p:nvSpPr>
        <p:spPr/>
        <p:txBody>
          <a:bodyPr/>
          <a:lstStyle/>
          <a:p>
            <a:fld id="{28A807CE-8DAB-5F48-AFDC-01AEB83569BB}" type="slidenum">
              <a:rPr lang="en-US" smtClean="0"/>
              <a:t>‹#›</a:t>
            </a:fld>
            <a:endParaRPr lang="en-US"/>
          </a:p>
        </p:txBody>
      </p:sp>
    </p:spTree>
    <p:extLst>
      <p:ext uri="{BB962C8B-B14F-4D97-AF65-F5344CB8AC3E}">
        <p14:creationId xmlns:p14="http://schemas.microsoft.com/office/powerpoint/2010/main" val="3616117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B0BE-3AE3-8646-B22B-8589A51230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5E1F97-C0B0-1E46-9EA4-3E1D0C0497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F2A00D8-6F1E-B649-AB7F-175EE16753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B1CEF4-C8C7-E141-9704-E27B27FB3C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0C374D5-5E11-594A-820C-26EFA55AFE1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6A5D9C-5A22-E949-A95B-A049A4B8526C}"/>
              </a:ext>
            </a:extLst>
          </p:cNvPr>
          <p:cNvSpPr>
            <a:spLocks noGrp="1"/>
          </p:cNvSpPr>
          <p:nvPr>
            <p:ph type="dt" sz="half" idx="10"/>
          </p:nvPr>
        </p:nvSpPr>
        <p:spPr/>
        <p:txBody>
          <a:bodyPr/>
          <a:lstStyle/>
          <a:p>
            <a:fld id="{E7DBAE4A-7EF8-1C4B-B7EE-A693E5C5672D}" type="datetimeFigureOut">
              <a:rPr lang="en-US" smtClean="0"/>
              <a:t>12/4/21</a:t>
            </a:fld>
            <a:endParaRPr lang="en-US"/>
          </a:p>
        </p:txBody>
      </p:sp>
      <p:sp>
        <p:nvSpPr>
          <p:cNvPr id="8" name="Footer Placeholder 7">
            <a:extLst>
              <a:ext uri="{FF2B5EF4-FFF2-40B4-BE49-F238E27FC236}">
                <a16:creationId xmlns:a16="http://schemas.microsoft.com/office/drawing/2014/main" id="{97396EED-D2B0-3B4B-BBF3-B0F69553E1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5F4B3C-CB16-E440-90B6-4FC5457F08F1}"/>
              </a:ext>
            </a:extLst>
          </p:cNvPr>
          <p:cNvSpPr>
            <a:spLocks noGrp="1"/>
          </p:cNvSpPr>
          <p:nvPr>
            <p:ph type="sldNum" sz="quarter" idx="12"/>
          </p:nvPr>
        </p:nvSpPr>
        <p:spPr/>
        <p:txBody>
          <a:bodyPr/>
          <a:lstStyle/>
          <a:p>
            <a:fld id="{28A807CE-8DAB-5F48-AFDC-01AEB83569BB}" type="slidenum">
              <a:rPr lang="en-US" smtClean="0"/>
              <a:t>‹#›</a:t>
            </a:fld>
            <a:endParaRPr lang="en-US"/>
          </a:p>
        </p:txBody>
      </p:sp>
    </p:spTree>
    <p:extLst>
      <p:ext uri="{BB962C8B-B14F-4D97-AF65-F5344CB8AC3E}">
        <p14:creationId xmlns:p14="http://schemas.microsoft.com/office/powerpoint/2010/main" val="1675342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D8AE0-F15A-BA4E-A5E5-9EB2BAB63A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2B959F-CFD4-2C41-A67A-825F8E37576F}"/>
              </a:ext>
            </a:extLst>
          </p:cNvPr>
          <p:cNvSpPr>
            <a:spLocks noGrp="1"/>
          </p:cNvSpPr>
          <p:nvPr>
            <p:ph type="dt" sz="half" idx="10"/>
          </p:nvPr>
        </p:nvSpPr>
        <p:spPr/>
        <p:txBody>
          <a:bodyPr/>
          <a:lstStyle/>
          <a:p>
            <a:fld id="{E7DBAE4A-7EF8-1C4B-B7EE-A693E5C5672D}" type="datetimeFigureOut">
              <a:rPr lang="en-US" smtClean="0"/>
              <a:t>12/4/21</a:t>
            </a:fld>
            <a:endParaRPr lang="en-US"/>
          </a:p>
        </p:txBody>
      </p:sp>
      <p:sp>
        <p:nvSpPr>
          <p:cNvPr id="4" name="Footer Placeholder 3">
            <a:extLst>
              <a:ext uri="{FF2B5EF4-FFF2-40B4-BE49-F238E27FC236}">
                <a16:creationId xmlns:a16="http://schemas.microsoft.com/office/drawing/2014/main" id="{2842A52D-6E12-7E4E-BE7C-1D5C6DF36B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934423-28AF-934E-A42A-FF7EEEFD4EE8}"/>
              </a:ext>
            </a:extLst>
          </p:cNvPr>
          <p:cNvSpPr>
            <a:spLocks noGrp="1"/>
          </p:cNvSpPr>
          <p:nvPr>
            <p:ph type="sldNum" sz="quarter" idx="12"/>
          </p:nvPr>
        </p:nvSpPr>
        <p:spPr/>
        <p:txBody>
          <a:bodyPr/>
          <a:lstStyle/>
          <a:p>
            <a:fld id="{28A807CE-8DAB-5F48-AFDC-01AEB83569BB}" type="slidenum">
              <a:rPr lang="en-US" smtClean="0"/>
              <a:t>‹#›</a:t>
            </a:fld>
            <a:endParaRPr lang="en-US"/>
          </a:p>
        </p:txBody>
      </p:sp>
    </p:spTree>
    <p:extLst>
      <p:ext uri="{BB962C8B-B14F-4D97-AF65-F5344CB8AC3E}">
        <p14:creationId xmlns:p14="http://schemas.microsoft.com/office/powerpoint/2010/main" val="3006991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B8662-161E-9A4E-AAF6-4FE81289B926}"/>
              </a:ext>
            </a:extLst>
          </p:cNvPr>
          <p:cNvSpPr>
            <a:spLocks noGrp="1"/>
          </p:cNvSpPr>
          <p:nvPr>
            <p:ph type="dt" sz="half" idx="10"/>
          </p:nvPr>
        </p:nvSpPr>
        <p:spPr/>
        <p:txBody>
          <a:bodyPr/>
          <a:lstStyle/>
          <a:p>
            <a:fld id="{E7DBAE4A-7EF8-1C4B-B7EE-A693E5C5672D}" type="datetimeFigureOut">
              <a:rPr lang="en-US" smtClean="0"/>
              <a:t>12/4/21</a:t>
            </a:fld>
            <a:endParaRPr lang="en-US"/>
          </a:p>
        </p:txBody>
      </p:sp>
      <p:sp>
        <p:nvSpPr>
          <p:cNvPr id="3" name="Footer Placeholder 2">
            <a:extLst>
              <a:ext uri="{FF2B5EF4-FFF2-40B4-BE49-F238E27FC236}">
                <a16:creationId xmlns:a16="http://schemas.microsoft.com/office/drawing/2014/main" id="{4C06B762-6AF2-C94C-8202-56E904CAAA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D48C73-3F1C-0E49-B3D6-D10BF3A45961}"/>
              </a:ext>
            </a:extLst>
          </p:cNvPr>
          <p:cNvSpPr>
            <a:spLocks noGrp="1"/>
          </p:cNvSpPr>
          <p:nvPr>
            <p:ph type="sldNum" sz="quarter" idx="12"/>
          </p:nvPr>
        </p:nvSpPr>
        <p:spPr/>
        <p:txBody>
          <a:bodyPr/>
          <a:lstStyle/>
          <a:p>
            <a:fld id="{28A807CE-8DAB-5F48-AFDC-01AEB83569BB}" type="slidenum">
              <a:rPr lang="en-US" smtClean="0"/>
              <a:t>‹#›</a:t>
            </a:fld>
            <a:endParaRPr lang="en-US"/>
          </a:p>
        </p:txBody>
      </p:sp>
    </p:spTree>
    <p:extLst>
      <p:ext uri="{BB962C8B-B14F-4D97-AF65-F5344CB8AC3E}">
        <p14:creationId xmlns:p14="http://schemas.microsoft.com/office/powerpoint/2010/main" val="1878840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6FFD0-BC09-6C45-86EE-17C6D5EF9E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1811B2-E54B-0E44-B9E0-D3DD0D387A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184156-7C22-4C42-AA26-758E29DAE7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B835FCC-C3BB-0D44-9A3A-7F55A21AA3AE}"/>
              </a:ext>
            </a:extLst>
          </p:cNvPr>
          <p:cNvSpPr>
            <a:spLocks noGrp="1"/>
          </p:cNvSpPr>
          <p:nvPr>
            <p:ph type="dt" sz="half" idx="10"/>
          </p:nvPr>
        </p:nvSpPr>
        <p:spPr/>
        <p:txBody>
          <a:bodyPr/>
          <a:lstStyle/>
          <a:p>
            <a:fld id="{E7DBAE4A-7EF8-1C4B-B7EE-A693E5C5672D}" type="datetimeFigureOut">
              <a:rPr lang="en-US" smtClean="0"/>
              <a:t>12/4/21</a:t>
            </a:fld>
            <a:endParaRPr lang="en-US"/>
          </a:p>
        </p:txBody>
      </p:sp>
      <p:sp>
        <p:nvSpPr>
          <p:cNvPr id="6" name="Footer Placeholder 5">
            <a:extLst>
              <a:ext uri="{FF2B5EF4-FFF2-40B4-BE49-F238E27FC236}">
                <a16:creationId xmlns:a16="http://schemas.microsoft.com/office/drawing/2014/main" id="{0733F200-B060-1E44-9D14-95DEDA34FC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7F1105-E89B-8540-BC7E-13343176F16F}"/>
              </a:ext>
            </a:extLst>
          </p:cNvPr>
          <p:cNvSpPr>
            <a:spLocks noGrp="1"/>
          </p:cNvSpPr>
          <p:nvPr>
            <p:ph type="sldNum" sz="quarter" idx="12"/>
          </p:nvPr>
        </p:nvSpPr>
        <p:spPr/>
        <p:txBody>
          <a:bodyPr/>
          <a:lstStyle/>
          <a:p>
            <a:fld id="{28A807CE-8DAB-5F48-AFDC-01AEB83569BB}" type="slidenum">
              <a:rPr lang="en-US" smtClean="0"/>
              <a:t>‹#›</a:t>
            </a:fld>
            <a:endParaRPr lang="en-US"/>
          </a:p>
        </p:txBody>
      </p:sp>
    </p:spTree>
    <p:extLst>
      <p:ext uri="{BB962C8B-B14F-4D97-AF65-F5344CB8AC3E}">
        <p14:creationId xmlns:p14="http://schemas.microsoft.com/office/powerpoint/2010/main" val="823486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94FA5-04F5-A74B-835B-5B2CD2BAE3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09D260-E55E-4B42-BF19-C38A24860E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A3C4C3-CA09-AB49-8C02-FF5F34B6A1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9EFCB42-A50F-A94B-B67A-B6D9740930BD}"/>
              </a:ext>
            </a:extLst>
          </p:cNvPr>
          <p:cNvSpPr>
            <a:spLocks noGrp="1"/>
          </p:cNvSpPr>
          <p:nvPr>
            <p:ph type="dt" sz="half" idx="10"/>
          </p:nvPr>
        </p:nvSpPr>
        <p:spPr/>
        <p:txBody>
          <a:bodyPr/>
          <a:lstStyle/>
          <a:p>
            <a:fld id="{E7DBAE4A-7EF8-1C4B-B7EE-A693E5C5672D}" type="datetimeFigureOut">
              <a:rPr lang="en-US" smtClean="0"/>
              <a:t>12/4/21</a:t>
            </a:fld>
            <a:endParaRPr lang="en-US"/>
          </a:p>
        </p:txBody>
      </p:sp>
      <p:sp>
        <p:nvSpPr>
          <p:cNvPr id="6" name="Footer Placeholder 5">
            <a:extLst>
              <a:ext uri="{FF2B5EF4-FFF2-40B4-BE49-F238E27FC236}">
                <a16:creationId xmlns:a16="http://schemas.microsoft.com/office/drawing/2014/main" id="{A8292552-FF6B-5E48-BADE-657B87B2D0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4753D0-3679-B648-8B12-852F13281C4F}"/>
              </a:ext>
            </a:extLst>
          </p:cNvPr>
          <p:cNvSpPr>
            <a:spLocks noGrp="1"/>
          </p:cNvSpPr>
          <p:nvPr>
            <p:ph type="sldNum" sz="quarter" idx="12"/>
          </p:nvPr>
        </p:nvSpPr>
        <p:spPr/>
        <p:txBody>
          <a:bodyPr/>
          <a:lstStyle/>
          <a:p>
            <a:fld id="{28A807CE-8DAB-5F48-AFDC-01AEB83569BB}" type="slidenum">
              <a:rPr lang="en-US" smtClean="0"/>
              <a:t>‹#›</a:t>
            </a:fld>
            <a:endParaRPr lang="en-US"/>
          </a:p>
        </p:txBody>
      </p:sp>
    </p:spTree>
    <p:extLst>
      <p:ext uri="{BB962C8B-B14F-4D97-AF65-F5344CB8AC3E}">
        <p14:creationId xmlns:p14="http://schemas.microsoft.com/office/powerpoint/2010/main" val="3580639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E81406-E8E7-154B-B6BC-CF242B684B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77CB6A-D41E-604A-8075-AFA3831672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70334A-FC2F-E14D-892D-70EA0025FA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DBAE4A-7EF8-1C4B-B7EE-A693E5C5672D}" type="datetimeFigureOut">
              <a:rPr lang="en-US" smtClean="0"/>
              <a:t>12/4/21</a:t>
            </a:fld>
            <a:endParaRPr lang="en-US"/>
          </a:p>
        </p:txBody>
      </p:sp>
      <p:sp>
        <p:nvSpPr>
          <p:cNvPr id="5" name="Footer Placeholder 4">
            <a:extLst>
              <a:ext uri="{FF2B5EF4-FFF2-40B4-BE49-F238E27FC236}">
                <a16:creationId xmlns:a16="http://schemas.microsoft.com/office/drawing/2014/main" id="{8FA36B25-A547-484A-B501-929F4C70E0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8E82DB-0518-444D-9638-6ECC1EAFA2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A807CE-8DAB-5F48-AFDC-01AEB83569BB}" type="slidenum">
              <a:rPr lang="en-US" smtClean="0"/>
              <a:t>‹#›</a:t>
            </a:fld>
            <a:endParaRPr lang="en-US"/>
          </a:p>
        </p:txBody>
      </p:sp>
    </p:spTree>
    <p:extLst>
      <p:ext uri="{BB962C8B-B14F-4D97-AF65-F5344CB8AC3E}">
        <p14:creationId xmlns:p14="http://schemas.microsoft.com/office/powerpoint/2010/main" val="11630303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70.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cid:image001.png@01D7E931.95A7A42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90FA3772-BD6D-894C-9F32-DD44C84AA13A}"/>
              </a:ext>
            </a:extLst>
          </p:cNvPr>
          <p:cNvSpPr txBox="1"/>
          <p:nvPr/>
        </p:nvSpPr>
        <p:spPr>
          <a:xfrm>
            <a:off x="4452409" y="2757149"/>
            <a:ext cx="3287182" cy="671851"/>
          </a:xfrm>
          <a:prstGeom prst="rect">
            <a:avLst/>
          </a:prstGeom>
          <a:noFill/>
        </p:spPr>
        <p:txBody>
          <a:bodyPr wrap="none" rtlCol="0">
            <a:spAutoFit/>
          </a:bodyPr>
          <a:lstStyle/>
          <a:p>
            <a:pPr algn="ctr">
              <a:lnSpc>
                <a:spcPct val="150000"/>
              </a:lnSpc>
            </a:pPr>
            <a:r>
              <a:rPr lang="en-US" sz="2800" dirty="0">
                <a:solidFill>
                  <a:schemeClr val="accent6">
                    <a:lumMod val="75000"/>
                  </a:schemeClr>
                </a:solidFill>
              </a:rPr>
              <a:t>Various </a:t>
            </a:r>
            <a:r>
              <a:rPr lang="en-US" sz="2800" dirty="0" err="1">
                <a:solidFill>
                  <a:schemeClr val="accent6">
                    <a:lumMod val="75000"/>
                  </a:schemeClr>
                </a:solidFill>
              </a:rPr>
              <a:t>visualisations</a:t>
            </a:r>
            <a:endParaRPr lang="en-US" sz="2800" baseline="-25000" dirty="0">
              <a:solidFill>
                <a:schemeClr val="accent6">
                  <a:lumMod val="75000"/>
                </a:schemeClr>
              </a:solidFill>
            </a:endParaRPr>
          </a:p>
        </p:txBody>
      </p:sp>
    </p:spTree>
    <p:extLst>
      <p:ext uri="{BB962C8B-B14F-4D97-AF65-F5344CB8AC3E}">
        <p14:creationId xmlns:p14="http://schemas.microsoft.com/office/powerpoint/2010/main" val="1459887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D4A6E8-B2C9-EE41-A5D3-C675898D2151}"/>
              </a:ext>
            </a:extLst>
          </p:cNvPr>
          <p:cNvPicPr>
            <a:picLocks noChangeAspect="1"/>
          </p:cNvPicPr>
          <p:nvPr/>
        </p:nvPicPr>
        <p:blipFill>
          <a:blip r:embed="rId3"/>
          <a:stretch>
            <a:fillRect/>
          </a:stretch>
        </p:blipFill>
        <p:spPr>
          <a:xfrm rot="397033">
            <a:off x="331460" y="884759"/>
            <a:ext cx="5994699" cy="5324324"/>
          </a:xfrm>
          <a:prstGeom prst="rect">
            <a:avLst/>
          </a:prstGeom>
        </p:spPr>
      </p:pic>
      <p:sp>
        <p:nvSpPr>
          <p:cNvPr id="17" name="TextBox 16">
            <a:extLst>
              <a:ext uri="{FF2B5EF4-FFF2-40B4-BE49-F238E27FC236}">
                <a16:creationId xmlns:a16="http://schemas.microsoft.com/office/drawing/2014/main" id="{2FB2ACC8-3632-0D43-94BE-13F989E39012}"/>
              </a:ext>
            </a:extLst>
          </p:cNvPr>
          <p:cNvSpPr txBox="1"/>
          <p:nvPr/>
        </p:nvSpPr>
        <p:spPr>
          <a:xfrm>
            <a:off x="1613318" y="-7013"/>
            <a:ext cx="10021453" cy="461665"/>
          </a:xfrm>
          <a:prstGeom prst="rect">
            <a:avLst/>
          </a:prstGeom>
          <a:noFill/>
        </p:spPr>
        <p:txBody>
          <a:bodyPr wrap="square" rtlCol="0">
            <a:spAutoFit/>
          </a:bodyPr>
          <a:lstStyle/>
          <a:p>
            <a:r>
              <a:rPr lang="en-US" sz="2400" dirty="0"/>
              <a:t>Observations on the density of complex zeros (using </a:t>
            </a:r>
            <a:r>
              <a:rPr lang="en-US" sz="2400" dirty="0" err="1"/>
              <a:t>H</a:t>
            </a:r>
            <a:r>
              <a:rPr lang="en-US" sz="2400" baseline="-25000" dirty="0" err="1"/>
              <a:t>t</a:t>
            </a:r>
            <a:r>
              <a:rPr lang="en-US" sz="2400" dirty="0"/>
              <a:t>-Riemann summation)</a:t>
            </a:r>
            <a:endParaRPr lang="en-US" sz="2400" baseline="-25000" dirty="0"/>
          </a:p>
        </p:txBody>
      </p:sp>
      <p:cxnSp>
        <p:nvCxnSpPr>
          <p:cNvPr id="65" name="Straight Connector 64">
            <a:extLst>
              <a:ext uri="{FF2B5EF4-FFF2-40B4-BE49-F238E27FC236}">
                <a16:creationId xmlns:a16="http://schemas.microsoft.com/office/drawing/2014/main" id="{85B355B1-0121-2740-B7D5-E439B04DD434}"/>
              </a:ext>
            </a:extLst>
          </p:cNvPr>
          <p:cNvCxnSpPr/>
          <p:nvPr/>
        </p:nvCxnSpPr>
        <p:spPr>
          <a:xfrm>
            <a:off x="-25878" y="434503"/>
            <a:ext cx="1219200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A7FB7B8D-F017-AE46-9E95-02A88FB66163}"/>
              </a:ext>
            </a:extLst>
          </p:cNvPr>
          <p:cNvSpPr txBox="1"/>
          <p:nvPr/>
        </p:nvSpPr>
        <p:spPr>
          <a:xfrm>
            <a:off x="5404755" y="6053157"/>
            <a:ext cx="883896" cy="307777"/>
          </a:xfrm>
          <a:prstGeom prst="rect">
            <a:avLst/>
          </a:prstGeom>
          <a:noFill/>
        </p:spPr>
        <p:txBody>
          <a:bodyPr wrap="none" rtlCol="0">
            <a:spAutoFit/>
          </a:bodyPr>
          <a:lstStyle/>
          <a:p>
            <a:r>
              <a:rPr lang="en-US" sz="1400" dirty="0"/>
              <a:t>real zeros</a:t>
            </a:r>
          </a:p>
        </p:txBody>
      </p:sp>
      <p:cxnSp>
        <p:nvCxnSpPr>
          <p:cNvPr id="72" name="Straight Connector 71">
            <a:extLst>
              <a:ext uri="{FF2B5EF4-FFF2-40B4-BE49-F238E27FC236}">
                <a16:creationId xmlns:a16="http://schemas.microsoft.com/office/drawing/2014/main" id="{41DE4063-C952-7C48-9586-A0C6BC40B89D}"/>
              </a:ext>
            </a:extLst>
          </p:cNvPr>
          <p:cNvCxnSpPr>
            <a:cxnSpLocks/>
          </p:cNvCxnSpPr>
          <p:nvPr/>
        </p:nvCxnSpPr>
        <p:spPr>
          <a:xfrm>
            <a:off x="5337614" y="6210044"/>
            <a:ext cx="14641" cy="30908"/>
          </a:xfrm>
          <a:prstGeom prst="line">
            <a:avLst/>
          </a:prstGeom>
          <a:ln w="28575">
            <a:solidFill>
              <a:schemeClr val="accent6">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3CA8B1C0-C31E-9744-B57B-A8A831B4DB92}"/>
              </a:ext>
            </a:extLst>
          </p:cNvPr>
          <p:cNvSpPr txBox="1"/>
          <p:nvPr/>
        </p:nvSpPr>
        <p:spPr>
          <a:xfrm>
            <a:off x="5404755" y="6318140"/>
            <a:ext cx="1218732" cy="307777"/>
          </a:xfrm>
          <a:prstGeom prst="rect">
            <a:avLst/>
          </a:prstGeom>
          <a:noFill/>
        </p:spPr>
        <p:txBody>
          <a:bodyPr wrap="none" rtlCol="0">
            <a:spAutoFit/>
          </a:bodyPr>
          <a:lstStyle/>
          <a:p>
            <a:r>
              <a:rPr lang="en-US" sz="1400" dirty="0"/>
              <a:t>complex zeros</a:t>
            </a:r>
          </a:p>
        </p:txBody>
      </p:sp>
      <p:cxnSp>
        <p:nvCxnSpPr>
          <p:cNvPr id="74" name="Straight Connector 73">
            <a:extLst>
              <a:ext uri="{FF2B5EF4-FFF2-40B4-BE49-F238E27FC236}">
                <a16:creationId xmlns:a16="http://schemas.microsoft.com/office/drawing/2014/main" id="{81FAD5BF-2E6B-594F-B4BF-E9A974CD71CE}"/>
              </a:ext>
            </a:extLst>
          </p:cNvPr>
          <p:cNvCxnSpPr>
            <a:cxnSpLocks/>
          </p:cNvCxnSpPr>
          <p:nvPr/>
        </p:nvCxnSpPr>
        <p:spPr>
          <a:xfrm flipV="1">
            <a:off x="5337614" y="6488429"/>
            <a:ext cx="29283" cy="9145"/>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4606812-E380-D942-B588-62189A4C5301}"/>
              </a:ext>
            </a:extLst>
          </p:cNvPr>
          <p:cNvPicPr>
            <a:picLocks noChangeAspect="1"/>
          </p:cNvPicPr>
          <p:nvPr/>
        </p:nvPicPr>
        <p:blipFill>
          <a:blip r:embed="rId4"/>
          <a:stretch>
            <a:fillRect/>
          </a:stretch>
        </p:blipFill>
        <p:spPr>
          <a:xfrm>
            <a:off x="6268825" y="820071"/>
            <a:ext cx="5365946" cy="5157784"/>
          </a:xfrm>
          <a:prstGeom prst="rect">
            <a:avLst/>
          </a:prstGeom>
        </p:spPr>
      </p:pic>
      <p:sp>
        <p:nvSpPr>
          <p:cNvPr id="75" name="TextBox 74">
            <a:extLst>
              <a:ext uri="{FF2B5EF4-FFF2-40B4-BE49-F238E27FC236}">
                <a16:creationId xmlns:a16="http://schemas.microsoft.com/office/drawing/2014/main" id="{7AF7700D-57EF-1641-8B0C-8CC25EBC6078}"/>
              </a:ext>
            </a:extLst>
          </p:cNvPr>
          <p:cNvSpPr txBox="1"/>
          <p:nvPr/>
        </p:nvSpPr>
        <p:spPr>
          <a:xfrm>
            <a:off x="6623487" y="4602272"/>
            <a:ext cx="263214" cy="307777"/>
          </a:xfrm>
          <a:prstGeom prst="rect">
            <a:avLst/>
          </a:prstGeom>
          <a:noFill/>
        </p:spPr>
        <p:txBody>
          <a:bodyPr wrap="none" rtlCol="0">
            <a:spAutoFit/>
          </a:bodyPr>
          <a:lstStyle/>
          <a:p>
            <a:r>
              <a:rPr lang="en-US" sz="1400" i="1" dirty="0">
                <a:solidFill>
                  <a:schemeClr val="accent1"/>
                </a:solidFill>
              </a:rPr>
              <a:t>x</a:t>
            </a:r>
          </a:p>
        </p:txBody>
      </p:sp>
      <p:sp>
        <p:nvSpPr>
          <p:cNvPr id="76" name="TextBox 75">
            <a:extLst>
              <a:ext uri="{FF2B5EF4-FFF2-40B4-BE49-F238E27FC236}">
                <a16:creationId xmlns:a16="http://schemas.microsoft.com/office/drawing/2014/main" id="{28ECF431-8CE3-094E-863D-647695FC8AA9}"/>
              </a:ext>
            </a:extLst>
          </p:cNvPr>
          <p:cNvSpPr txBox="1"/>
          <p:nvPr/>
        </p:nvSpPr>
        <p:spPr>
          <a:xfrm>
            <a:off x="9531717" y="5576133"/>
            <a:ext cx="263214" cy="307777"/>
          </a:xfrm>
          <a:prstGeom prst="rect">
            <a:avLst/>
          </a:prstGeom>
          <a:noFill/>
        </p:spPr>
        <p:txBody>
          <a:bodyPr wrap="none" rtlCol="0">
            <a:spAutoFit/>
          </a:bodyPr>
          <a:lstStyle/>
          <a:p>
            <a:r>
              <a:rPr lang="en-US" sz="1400" i="1" dirty="0">
                <a:solidFill>
                  <a:schemeClr val="accent1"/>
                </a:solidFill>
              </a:rPr>
              <a:t>y</a:t>
            </a:r>
          </a:p>
        </p:txBody>
      </p:sp>
      <p:sp>
        <p:nvSpPr>
          <p:cNvPr id="77" name="TextBox 76">
            <a:extLst>
              <a:ext uri="{FF2B5EF4-FFF2-40B4-BE49-F238E27FC236}">
                <a16:creationId xmlns:a16="http://schemas.microsoft.com/office/drawing/2014/main" id="{4C2C72CC-707D-0F47-852A-F4531550C575}"/>
              </a:ext>
            </a:extLst>
          </p:cNvPr>
          <p:cNvSpPr txBox="1"/>
          <p:nvPr/>
        </p:nvSpPr>
        <p:spPr>
          <a:xfrm>
            <a:off x="6841356" y="2385656"/>
            <a:ext cx="245580" cy="307777"/>
          </a:xfrm>
          <a:prstGeom prst="rect">
            <a:avLst/>
          </a:prstGeom>
          <a:noFill/>
        </p:spPr>
        <p:txBody>
          <a:bodyPr wrap="none" rtlCol="0">
            <a:spAutoFit/>
          </a:bodyPr>
          <a:lstStyle/>
          <a:p>
            <a:r>
              <a:rPr lang="en-US" sz="1400" i="1" dirty="0">
                <a:solidFill>
                  <a:schemeClr val="accent1"/>
                </a:solidFill>
              </a:rPr>
              <a:t>t</a:t>
            </a:r>
          </a:p>
        </p:txBody>
      </p:sp>
      <p:sp>
        <p:nvSpPr>
          <p:cNvPr id="78" name="TextBox 77">
            <a:extLst>
              <a:ext uri="{FF2B5EF4-FFF2-40B4-BE49-F238E27FC236}">
                <a16:creationId xmlns:a16="http://schemas.microsoft.com/office/drawing/2014/main" id="{522C0B1F-B03A-7545-AB45-C60645112A8E}"/>
              </a:ext>
            </a:extLst>
          </p:cNvPr>
          <p:cNvSpPr txBox="1"/>
          <p:nvPr/>
        </p:nvSpPr>
        <p:spPr>
          <a:xfrm>
            <a:off x="854405" y="5255437"/>
            <a:ext cx="263214" cy="307777"/>
          </a:xfrm>
          <a:prstGeom prst="rect">
            <a:avLst/>
          </a:prstGeom>
          <a:noFill/>
        </p:spPr>
        <p:txBody>
          <a:bodyPr wrap="none" rtlCol="0">
            <a:spAutoFit/>
          </a:bodyPr>
          <a:lstStyle/>
          <a:p>
            <a:r>
              <a:rPr lang="en-US" sz="1400" i="1" dirty="0">
                <a:solidFill>
                  <a:schemeClr val="accent1"/>
                </a:solidFill>
              </a:rPr>
              <a:t>x</a:t>
            </a:r>
          </a:p>
        </p:txBody>
      </p:sp>
      <p:sp>
        <p:nvSpPr>
          <p:cNvPr id="79" name="TextBox 78">
            <a:extLst>
              <a:ext uri="{FF2B5EF4-FFF2-40B4-BE49-F238E27FC236}">
                <a16:creationId xmlns:a16="http://schemas.microsoft.com/office/drawing/2014/main" id="{85366E0D-5A93-1945-B2A8-F84CECDBCBCB}"/>
              </a:ext>
            </a:extLst>
          </p:cNvPr>
          <p:cNvSpPr txBox="1"/>
          <p:nvPr/>
        </p:nvSpPr>
        <p:spPr>
          <a:xfrm>
            <a:off x="731615" y="3116139"/>
            <a:ext cx="245580" cy="307777"/>
          </a:xfrm>
          <a:prstGeom prst="rect">
            <a:avLst/>
          </a:prstGeom>
          <a:noFill/>
        </p:spPr>
        <p:txBody>
          <a:bodyPr wrap="none" rtlCol="0">
            <a:spAutoFit/>
          </a:bodyPr>
          <a:lstStyle/>
          <a:p>
            <a:r>
              <a:rPr lang="en-US" sz="1400" i="1" dirty="0">
                <a:solidFill>
                  <a:schemeClr val="accent1"/>
                </a:solidFill>
              </a:rPr>
              <a:t>t</a:t>
            </a:r>
          </a:p>
        </p:txBody>
      </p:sp>
      <p:sp>
        <p:nvSpPr>
          <p:cNvPr id="80" name="TextBox 79">
            <a:extLst>
              <a:ext uri="{FF2B5EF4-FFF2-40B4-BE49-F238E27FC236}">
                <a16:creationId xmlns:a16="http://schemas.microsoft.com/office/drawing/2014/main" id="{6E5F9901-2B3C-BE49-904D-110DB7B1195B}"/>
              </a:ext>
            </a:extLst>
          </p:cNvPr>
          <p:cNvSpPr txBox="1"/>
          <p:nvPr/>
        </p:nvSpPr>
        <p:spPr>
          <a:xfrm>
            <a:off x="4067118" y="5633803"/>
            <a:ext cx="263214" cy="307777"/>
          </a:xfrm>
          <a:prstGeom prst="rect">
            <a:avLst/>
          </a:prstGeom>
          <a:noFill/>
        </p:spPr>
        <p:txBody>
          <a:bodyPr wrap="none" rtlCol="0">
            <a:spAutoFit/>
          </a:bodyPr>
          <a:lstStyle/>
          <a:p>
            <a:r>
              <a:rPr lang="en-US" sz="1400" i="1" dirty="0">
                <a:solidFill>
                  <a:schemeClr val="accent1"/>
                </a:solidFill>
              </a:rPr>
              <a:t>y</a:t>
            </a:r>
          </a:p>
        </p:txBody>
      </p:sp>
      <p:sp>
        <p:nvSpPr>
          <p:cNvPr id="81" name="TextBox 80">
            <a:extLst>
              <a:ext uri="{FF2B5EF4-FFF2-40B4-BE49-F238E27FC236}">
                <a16:creationId xmlns:a16="http://schemas.microsoft.com/office/drawing/2014/main" id="{FFF42BC0-D1DF-2C46-A5EB-EF6C7A3B70E3}"/>
              </a:ext>
            </a:extLst>
          </p:cNvPr>
          <p:cNvSpPr txBox="1"/>
          <p:nvPr/>
        </p:nvSpPr>
        <p:spPr>
          <a:xfrm>
            <a:off x="4471148" y="1069416"/>
            <a:ext cx="2348690" cy="707886"/>
          </a:xfrm>
          <a:prstGeom prst="rect">
            <a:avLst/>
          </a:prstGeom>
          <a:solidFill>
            <a:schemeClr val="accent6">
              <a:lumMod val="20000"/>
              <a:lumOff val="80000"/>
            </a:schemeClr>
          </a:solidFill>
        </p:spPr>
        <p:txBody>
          <a:bodyPr wrap="square" rtlCol="0">
            <a:spAutoFit/>
          </a:bodyPr>
          <a:lstStyle/>
          <a:p>
            <a:pPr algn="ctr"/>
            <a:r>
              <a:rPr lang="en-US" sz="1600" dirty="0"/>
              <a:t>1.</a:t>
            </a:r>
            <a:r>
              <a:rPr lang="en-US" sz="1200" dirty="0"/>
              <a:t> </a:t>
            </a:r>
            <a:r>
              <a:rPr lang="en-US" sz="1200" dirty="0">
                <a:ea typeface="Calibri" panose="020F0502020204030204" pitchFamily="34" charset="0"/>
                <a:cs typeface="Verdana" panose="020B0604030504040204" pitchFamily="34" charset="0"/>
              </a:rPr>
              <a:t>Complex zeros appear to have a maximum on their imaginary parts that increases with x and -t. </a:t>
            </a:r>
            <a:endParaRPr lang="en-US" sz="1200" dirty="0"/>
          </a:p>
        </p:txBody>
      </p:sp>
      <p:cxnSp>
        <p:nvCxnSpPr>
          <p:cNvPr id="82" name="Straight Connector 81">
            <a:extLst>
              <a:ext uri="{FF2B5EF4-FFF2-40B4-BE49-F238E27FC236}">
                <a16:creationId xmlns:a16="http://schemas.microsoft.com/office/drawing/2014/main" id="{BBA2FD1C-7745-2049-95A2-3CBF6D1601E4}"/>
              </a:ext>
            </a:extLst>
          </p:cNvPr>
          <p:cNvCxnSpPr>
            <a:cxnSpLocks/>
          </p:cNvCxnSpPr>
          <p:nvPr/>
        </p:nvCxnSpPr>
        <p:spPr>
          <a:xfrm flipH="1">
            <a:off x="3713803" y="1777302"/>
            <a:ext cx="1931690" cy="716158"/>
          </a:xfrm>
          <a:prstGeom prst="line">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4C7F933-5651-BC41-A7B7-5FA099C82DB1}"/>
              </a:ext>
            </a:extLst>
          </p:cNvPr>
          <p:cNvCxnSpPr>
            <a:cxnSpLocks/>
          </p:cNvCxnSpPr>
          <p:nvPr/>
        </p:nvCxnSpPr>
        <p:spPr>
          <a:xfrm flipH="1">
            <a:off x="4094228" y="1777302"/>
            <a:ext cx="1551265" cy="1880724"/>
          </a:xfrm>
          <a:prstGeom prst="line">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E086F4CA-E8CD-C842-A489-950A47756ACF}"/>
              </a:ext>
            </a:extLst>
          </p:cNvPr>
          <p:cNvSpPr txBox="1"/>
          <p:nvPr/>
        </p:nvSpPr>
        <p:spPr>
          <a:xfrm>
            <a:off x="9201554" y="5918031"/>
            <a:ext cx="2825249" cy="707886"/>
          </a:xfrm>
          <a:prstGeom prst="rect">
            <a:avLst/>
          </a:prstGeom>
          <a:solidFill>
            <a:schemeClr val="accent6">
              <a:lumMod val="20000"/>
              <a:lumOff val="80000"/>
            </a:schemeClr>
          </a:solidFill>
        </p:spPr>
        <p:txBody>
          <a:bodyPr wrap="square" rtlCol="0">
            <a:spAutoFit/>
          </a:bodyPr>
          <a:lstStyle/>
          <a:p>
            <a:pPr algn="ctr"/>
            <a:r>
              <a:rPr lang="en-US" sz="1600" dirty="0"/>
              <a:t>2.</a:t>
            </a:r>
            <a:r>
              <a:rPr lang="en-US" sz="1200" dirty="0"/>
              <a:t> </a:t>
            </a:r>
            <a:r>
              <a:rPr lang="en-US" sz="1200" dirty="0">
                <a:cs typeface="Verdana" panose="020B0604030504040204" pitchFamily="34" charset="0"/>
              </a:rPr>
              <a:t>For increasingly negative t, the imaginary parts of complex zeros appear to arrange themselves on curves.</a:t>
            </a:r>
            <a:endParaRPr lang="en-US" sz="1200" dirty="0"/>
          </a:p>
        </p:txBody>
      </p:sp>
      <p:cxnSp>
        <p:nvCxnSpPr>
          <p:cNvPr id="85" name="Straight Connector 84">
            <a:extLst>
              <a:ext uri="{FF2B5EF4-FFF2-40B4-BE49-F238E27FC236}">
                <a16:creationId xmlns:a16="http://schemas.microsoft.com/office/drawing/2014/main" id="{1C194E6D-B9DC-4241-9D2A-0F12D68958D8}"/>
              </a:ext>
            </a:extLst>
          </p:cNvPr>
          <p:cNvCxnSpPr>
            <a:cxnSpLocks/>
            <a:stCxn id="84" idx="0"/>
          </p:cNvCxnSpPr>
          <p:nvPr/>
        </p:nvCxnSpPr>
        <p:spPr>
          <a:xfrm flipH="1" flipV="1">
            <a:off x="10295991" y="4813871"/>
            <a:ext cx="318188" cy="1104160"/>
          </a:xfrm>
          <a:prstGeom prst="line">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29F4DBB-3839-344E-9CC9-BB21DCFA7365}"/>
              </a:ext>
            </a:extLst>
          </p:cNvPr>
          <p:cNvCxnSpPr>
            <a:cxnSpLocks/>
            <a:stCxn id="84" idx="0"/>
          </p:cNvCxnSpPr>
          <p:nvPr/>
        </p:nvCxnSpPr>
        <p:spPr>
          <a:xfrm flipH="1" flipV="1">
            <a:off x="10055571" y="5269821"/>
            <a:ext cx="558608" cy="648210"/>
          </a:xfrm>
          <a:prstGeom prst="line">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EEC8D8F-A6FD-0849-AF14-B06F6ADFAA6F}"/>
              </a:ext>
            </a:extLst>
          </p:cNvPr>
          <p:cNvCxnSpPr>
            <a:cxnSpLocks/>
          </p:cNvCxnSpPr>
          <p:nvPr/>
        </p:nvCxnSpPr>
        <p:spPr>
          <a:xfrm flipH="1">
            <a:off x="4723094" y="1777302"/>
            <a:ext cx="922399" cy="3157434"/>
          </a:xfrm>
          <a:prstGeom prst="line">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2612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FB2ACC8-3632-0D43-94BE-13F989E39012}"/>
              </a:ext>
            </a:extLst>
          </p:cNvPr>
          <p:cNvSpPr txBox="1"/>
          <p:nvPr/>
        </p:nvSpPr>
        <p:spPr>
          <a:xfrm>
            <a:off x="457200" y="0"/>
            <a:ext cx="11236036" cy="461665"/>
          </a:xfrm>
          <a:prstGeom prst="rect">
            <a:avLst/>
          </a:prstGeom>
          <a:noFill/>
        </p:spPr>
        <p:txBody>
          <a:bodyPr wrap="square" rtlCol="0">
            <a:spAutoFit/>
          </a:bodyPr>
          <a:lstStyle/>
          <a:p>
            <a:r>
              <a:rPr lang="en-US" sz="2400" dirty="0"/>
              <a:t>Trajectories complex zeros apparently can’t cross each other (using </a:t>
            </a:r>
            <a:r>
              <a:rPr lang="en-US" sz="2400" dirty="0" err="1"/>
              <a:t>ABB_eff</a:t>
            </a:r>
            <a:r>
              <a:rPr lang="en-US" sz="2400" dirty="0"/>
              <a:t> formula) (1)</a:t>
            </a:r>
          </a:p>
        </p:txBody>
      </p:sp>
      <p:cxnSp>
        <p:nvCxnSpPr>
          <p:cNvPr id="65" name="Straight Connector 64">
            <a:extLst>
              <a:ext uri="{FF2B5EF4-FFF2-40B4-BE49-F238E27FC236}">
                <a16:creationId xmlns:a16="http://schemas.microsoft.com/office/drawing/2014/main" id="{85B355B1-0121-2740-B7D5-E439B04DD434}"/>
              </a:ext>
            </a:extLst>
          </p:cNvPr>
          <p:cNvCxnSpPr/>
          <p:nvPr/>
        </p:nvCxnSpPr>
        <p:spPr>
          <a:xfrm>
            <a:off x="0" y="434503"/>
            <a:ext cx="1219200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8DEF40E9-E6C2-1242-B686-69B7F2D2D03C}"/>
              </a:ext>
            </a:extLst>
          </p:cNvPr>
          <p:cNvSpPr txBox="1"/>
          <p:nvPr/>
        </p:nvSpPr>
        <p:spPr>
          <a:xfrm>
            <a:off x="6639782" y="5637653"/>
            <a:ext cx="3485556" cy="1015663"/>
          </a:xfrm>
          <a:prstGeom prst="rect">
            <a:avLst/>
          </a:prstGeom>
          <a:solidFill>
            <a:schemeClr val="accent6">
              <a:lumMod val="20000"/>
              <a:lumOff val="80000"/>
            </a:schemeClr>
          </a:solidFill>
        </p:spPr>
        <p:txBody>
          <a:bodyPr wrap="square" rtlCol="0">
            <a:spAutoFit/>
          </a:bodyPr>
          <a:lstStyle/>
          <a:p>
            <a:pPr algn="ctr"/>
            <a:r>
              <a:rPr lang="en-US" sz="1200" b="1" dirty="0"/>
              <a:t>2.</a:t>
            </a:r>
            <a:r>
              <a:rPr lang="en-US" sz="1200" dirty="0"/>
              <a:t> Complex zeros appear to travel in “x-lanes” across time, i.e. a complex zero is not allowed to fly beneath another complex zero. Or stronger: at a certain t, there can exist only 1 pair of complex zeros for a certain x.</a:t>
            </a:r>
            <a:endParaRPr lang="en-US" sz="1200" baseline="-25000" dirty="0"/>
          </a:p>
        </p:txBody>
      </p:sp>
      <p:sp>
        <p:nvSpPr>
          <p:cNvPr id="105" name="TextBox 104">
            <a:extLst>
              <a:ext uri="{FF2B5EF4-FFF2-40B4-BE49-F238E27FC236}">
                <a16:creationId xmlns:a16="http://schemas.microsoft.com/office/drawing/2014/main" id="{FAE4FF07-FAFD-3D4B-8B96-947A76BD50DC}"/>
              </a:ext>
            </a:extLst>
          </p:cNvPr>
          <p:cNvSpPr txBox="1"/>
          <p:nvPr/>
        </p:nvSpPr>
        <p:spPr>
          <a:xfrm>
            <a:off x="8052633" y="716767"/>
            <a:ext cx="2476283" cy="892552"/>
          </a:xfrm>
          <a:prstGeom prst="rect">
            <a:avLst/>
          </a:prstGeom>
          <a:solidFill>
            <a:schemeClr val="accent6">
              <a:lumMod val="20000"/>
              <a:lumOff val="80000"/>
            </a:schemeClr>
          </a:solidFill>
        </p:spPr>
        <p:txBody>
          <a:bodyPr wrap="square" rtlCol="0">
            <a:spAutoFit/>
          </a:bodyPr>
          <a:lstStyle/>
          <a:p>
            <a:pPr algn="ctr"/>
            <a:r>
              <a:rPr lang="en-US" sz="1600" dirty="0"/>
              <a:t>1.</a:t>
            </a:r>
            <a:r>
              <a:rPr lang="en-US" sz="1200" dirty="0"/>
              <a:t> The attractive force between the conjugates can be stronger than the horizontal force (from the higher density of zeros on the right).</a:t>
            </a:r>
            <a:endParaRPr lang="en-US" sz="1600" baseline="-25000" dirty="0"/>
          </a:p>
        </p:txBody>
      </p:sp>
      <p:sp>
        <p:nvSpPr>
          <p:cNvPr id="119" name="TextBox 118">
            <a:extLst>
              <a:ext uri="{FF2B5EF4-FFF2-40B4-BE49-F238E27FC236}">
                <a16:creationId xmlns:a16="http://schemas.microsoft.com/office/drawing/2014/main" id="{AC365544-204B-274D-A64F-1C042CA4BD84}"/>
              </a:ext>
            </a:extLst>
          </p:cNvPr>
          <p:cNvSpPr txBox="1"/>
          <p:nvPr/>
        </p:nvSpPr>
        <p:spPr>
          <a:xfrm>
            <a:off x="1234574" y="5701617"/>
            <a:ext cx="1826782" cy="307777"/>
          </a:xfrm>
          <a:prstGeom prst="rect">
            <a:avLst/>
          </a:prstGeom>
          <a:noFill/>
        </p:spPr>
        <p:txBody>
          <a:bodyPr wrap="none" rtlCol="0">
            <a:spAutoFit/>
          </a:bodyPr>
          <a:lstStyle/>
          <a:p>
            <a:r>
              <a:rPr lang="en-US" sz="1400" dirty="0"/>
              <a:t>trajectory of real zeros</a:t>
            </a:r>
          </a:p>
        </p:txBody>
      </p:sp>
      <p:cxnSp>
        <p:nvCxnSpPr>
          <p:cNvPr id="127" name="Straight Connector 126">
            <a:extLst>
              <a:ext uri="{FF2B5EF4-FFF2-40B4-BE49-F238E27FC236}">
                <a16:creationId xmlns:a16="http://schemas.microsoft.com/office/drawing/2014/main" id="{65E8C4E6-3A18-6241-A97D-9E2C80B8391D}"/>
              </a:ext>
            </a:extLst>
          </p:cNvPr>
          <p:cNvCxnSpPr/>
          <p:nvPr/>
        </p:nvCxnSpPr>
        <p:spPr>
          <a:xfrm>
            <a:off x="802493" y="5864650"/>
            <a:ext cx="433282" cy="0"/>
          </a:xfrm>
          <a:prstGeom prst="line">
            <a:avLst/>
          </a:prstGeom>
          <a:ln w="28575">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6AED873-65DB-3349-A09B-729FD6A5CCCB}"/>
              </a:ext>
            </a:extLst>
          </p:cNvPr>
          <p:cNvPicPr>
            <a:picLocks noChangeAspect="1"/>
          </p:cNvPicPr>
          <p:nvPr/>
        </p:nvPicPr>
        <p:blipFill>
          <a:blip r:embed="rId3"/>
          <a:stretch>
            <a:fillRect/>
          </a:stretch>
        </p:blipFill>
        <p:spPr>
          <a:xfrm>
            <a:off x="8222383" y="1921932"/>
            <a:ext cx="3969617" cy="3128412"/>
          </a:xfrm>
          <a:prstGeom prst="rect">
            <a:avLst/>
          </a:prstGeom>
        </p:spPr>
      </p:pic>
      <p:pic>
        <p:nvPicPr>
          <p:cNvPr id="9" name="Picture 8">
            <a:extLst>
              <a:ext uri="{FF2B5EF4-FFF2-40B4-BE49-F238E27FC236}">
                <a16:creationId xmlns:a16="http://schemas.microsoft.com/office/drawing/2014/main" id="{09644ED5-A3FE-E846-B72A-B0CB123FA594}"/>
              </a:ext>
            </a:extLst>
          </p:cNvPr>
          <p:cNvPicPr>
            <a:picLocks noChangeAspect="1"/>
          </p:cNvPicPr>
          <p:nvPr/>
        </p:nvPicPr>
        <p:blipFill>
          <a:blip r:embed="rId4"/>
          <a:stretch>
            <a:fillRect/>
          </a:stretch>
        </p:blipFill>
        <p:spPr>
          <a:xfrm>
            <a:off x="3859358" y="1927234"/>
            <a:ext cx="4315005" cy="3160817"/>
          </a:xfrm>
          <a:prstGeom prst="rect">
            <a:avLst/>
          </a:prstGeom>
        </p:spPr>
      </p:pic>
      <p:pic>
        <p:nvPicPr>
          <p:cNvPr id="10" name="Picture 9">
            <a:extLst>
              <a:ext uri="{FF2B5EF4-FFF2-40B4-BE49-F238E27FC236}">
                <a16:creationId xmlns:a16="http://schemas.microsoft.com/office/drawing/2014/main" id="{1AC24BA2-308E-AD4D-8A01-F8A0FAC72563}"/>
              </a:ext>
            </a:extLst>
          </p:cNvPr>
          <p:cNvPicPr>
            <a:picLocks noChangeAspect="1"/>
          </p:cNvPicPr>
          <p:nvPr/>
        </p:nvPicPr>
        <p:blipFill>
          <a:blip r:embed="rId5"/>
          <a:stretch>
            <a:fillRect/>
          </a:stretch>
        </p:blipFill>
        <p:spPr>
          <a:xfrm>
            <a:off x="-23916" y="1982588"/>
            <a:ext cx="3675077" cy="3067755"/>
          </a:xfrm>
          <a:prstGeom prst="rect">
            <a:avLst/>
          </a:prstGeom>
        </p:spPr>
      </p:pic>
      <p:sp>
        <p:nvSpPr>
          <p:cNvPr id="66" name="TextBox 65">
            <a:extLst>
              <a:ext uri="{FF2B5EF4-FFF2-40B4-BE49-F238E27FC236}">
                <a16:creationId xmlns:a16="http://schemas.microsoft.com/office/drawing/2014/main" id="{76EB7712-C372-9541-BD97-AE5B807399C5}"/>
              </a:ext>
            </a:extLst>
          </p:cNvPr>
          <p:cNvSpPr txBox="1"/>
          <p:nvPr/>
        </p:nvSpPr>
        <p:spPr>
          <a:xfrm>
            <a:off x="1234574" y="6000345"/>
            <a:ext cx="2161617" cy="307777"/>
          </a:xfrm>
          <a:prstGeom prst="rect">
            <a:avLst/>
          </a:prstGeom>
          <a:noFill/>
        </p:spPr>
        <p:txBody>
          <a:bodyPr wrap="none" rtlCol="0">
            <a:spAutoFit/>
          </a:bodyPr>
          <a:lstStyle/>
          <a:p>
            <a:r>
              <a:rPr lang="en-US" sz="1400" dirty="0"/>
              <a:t>trajectory of complex zeros</a:t>
            </a:r>
          </a:p>
        </p:txBody>
      </p:sp>
      <p:cxnSp>
        <p:nvCxnSpPr>
          <p:cNvPr id="67" name="Straight Connector 66">
            <a:extLst>
              <a:ext uri="{FF2B5EF4-FFF2-40B4-BE49-F238E27FC236}">
                <a16:creationId xmlns:a16="http://schemas.microsoft.com/office/drawing/2014/main" id="{28E6D438-B96D-DA41-BD76-6DAF4F719A9F}"/>
              </a:ext>
            </a:extLst>
          </p:cNvPr>
          <p:cNvCxnSpPr/>
          <p:nvPr/>
        </p:nvCxnSpPr>
        <p:spPr>
          <a:xfrm>
            <a:off x="802493" y="6163378"/>
            <a:ext cx="433282" cy="0"/>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7688BBD-1B0D-7144-81E5-C235A4BD1846}"/>
              </a:ext>
            </a:extLst>
          </p:cNvPr>
          <p:cNvSpPr txBox="1"/>
          <p:nvPr/>
        </p:nvSpPr>
        <p:spPr>
          <a:xfrm>
            <a:off x="457200" y="3322976"/>
            <a:ext cx="245580" cy="307777"/>
          </a:xfrm>
          <a:prstGeom prst="rect">
            <a:avLst/>
          </a:prstGeom>
          <a:noFill/>
        </p:spPr>
        <p:txBody>
          <a:bodyPr wrap="none" rtlCol="0">
            <a:spAutoFit/>
          </a:bodyPr>
          <a:lstStyle/>
          <a:p>
            <a:r>
              <a:rPr lang="en-US" sz="1400" i="1" dirty="0">
                <a:solidFill>
                  <a:schemeClr val="accent1"/>
                </a:solidFill>
              </a:rPr>
              <a:t>t</a:t>
            </a:r>
          </a:p>
        </p:txBody>
      </p:sp>
      <p:sp>
        <p:nvSpPr>
          <p:cNvPr id="68" name="TextBox 67">
            <a:extLst>
              <a:ext uri="{FF2B5EF4-FFF2-40B4-BE49-F238E27FC236}">
                <a16:creationId xmlns:a16="http://schemas.microsoft.com/office/drawing/2014/main" id="{3B3558B8-7B93-BE4E-877D-7FA7E21E2788}"/>
              </a:ext>
            </a:extLst>
          </p:cNvPr>
          <p:cNvSpPr txBox="1"/>
          <p:nvPr/>
        </p:nvSpPr>
        <p:spPr>
          <a:xfrm>
            <a:off x="3808786" y="3339869"/>
            <a:ext cx="245580" cy="307777"/>
          </a:xfrm>
          <a:prstGeom prst="rect">
            <a:avLst/>
          </a:prstGeom>
          <a:noFill/>
        </p:spPr>
        <p:txBody>
          <a:bodyPr wrap="none" rtlCol="0">
            <a:spAutoFit/>
          </a:bodyPr>
          <a:lstStyle/>
          <a:p>
            <a:r>
              <a:rPr lang="en-US" sz="1400" i="1" dirty="0">
                <a:solidFill>
                  <a:schemeClr val="accent1"/>
                </a:solidFill>
              </a:rPr>
              <a:t>t</a:t>
            </a:r>
          </a:p>
        </p:txBody>
      </p:sp>
      <p:sp>
        <p:nvSpPr>
          <p:cNvPr id="69" name="TextBox 68">
            <a:extLst>
              <a:ext uri="{FF2B5EF4-FFF2-40B4-BE49-F238E27FC236}">
                <a16:creationId xmlns:a16="http://schemas.microsoft.com/office/drawing/2014/main" id="{B161E9B4-4EC2-B745-9FCB-9D8C59B57BF0}"/>
              </a:ext>
            </a:extLst>
          </p:cNvPr>
          <p:cNvSpPr txBox="1"/>
          <p:nvPr/>
        </p:nvSpPr>
        <p:spPr>
          <a:xfrm>
            <a:off x="8170725" y="3362576"/>
            <a:ext cx="245580" cy="307777"/>
          </a:xfrm>
          <a:prstGeom prst="rect">
            <a:avLst/>
          </a:prstGeom>
          <a:noFill/>
        </p:spPr>
        <p:txBody>
          <a:bodyPr wrap="none" rtlCol="0">
            <a:spAutoFit/>
          </a:bodyPr>
          <a:lstStyle/>
          <a:p>
            <a:r>
              <a:rPr lang="en-US" sz="1400" i="1" dirty="0">
                <a:solidFill>
                  <a:schemeClr val="accent1"/>
                </a:solidFill>
              </a:rPr>
              <a:t>t</a:t>
            </a:r>
          </a:p>
        </p:txBody>
      </p:sp>
      <p:sp>
        <p:nvSpPr>
          <p:cNvPr id="70" name="TextBox 69">
            <a:extLst>
              <a:ext uri="{FF2B5EF4-FFF2-40B4-BE49-F238E27FC236}">
                <a16:creationId xmlns:a16="http://schemas.microsoft.com/office/drawing/2014/main" id="{1FE3C683-68EA-044A-9AC4-A0A7ECBC4ADB}"/>
              </a:ext>
            </a:extLst>
          </p:cNvPr>
          <p:cNvSpPr txBox="1"/>
          <p:nvPr/>
        </p:nvSpPr>
        <p:spPr>
          <a:xfrm>
            <a:off x="1898167" y="4866259"/>
            <a:ext cx="264816" cy="307777"/>
          </a:xfrm>
          <a:prstGeom prst="rect">
            <a:avLst/>
          </a:prstGeom>
          <a:noFill/>
        </p:spPr>
        <p:txBody>
          <a:bodyPr wrap="none" rtlCol="0">
            <a:spAutoFit/>
          </a:bodyPr>
          <a:lstStyle/>
          <a:p>
            <a:r>
              <a:rPr lang="en-US" sz="1400" i="1" dirty="0">
                <a:solidFill>
                  <a:schemeClr val="accent1"/>
                </a:solidFill>
              </a:rPr>
              <a:t>y</a:t>
            </a:r>
          </a:p>
        </p:txBody>
      </p:sp>
      <p:sp>
        <p:nvSpPr>
          <p:cNvPr id="71" name="TextBox 70">
            <a:extLst>
              <a:ext uri="{FF2B5EF4-FFF2-40B4-BE49-F238E27FC236}">
                <a16:creationId xmlns:a16="http://schemas.microsoft.com/office/drawing/2014/main" id="{1A2292E8-597F-E747-817F-DC333D950507}"/>
              </a:ext>
            </a:extLst>
          </p:cNvPr>
          <p:cNvSpPr txBox="1"/>
          <p:nvPr/>
        </p:nvSpPr>
        <p:spPr>
          <a:xfrm>
            <a:off x="7520940" y="4896454"/>
            <a:ext cx="264816" cy="307777"/>
          </a:xfrm>
          <a:prstGeom prst="rect">
            <a:avLst/>
          </a:prstGeom>
          <a:noFill/>
        </p:spPr>
        <p:txBody>
          <a:bodyPr wrap="none" rtlCol="0">
            <a:spAutoFit/>
          </a:bodyPr>
          <a:lstStyle/>
          <a:p>
            <a:r>
              <a:rPr lang="en-US" sz="1400" i="1" dirty="0">
                <a:solidFill>
                  <a:schemeClr val="accent1"/>
                </a:solidFill>
              </a:rPr>
              <a:t>y</a:t>
            </a:r>
          </a:p>
        </p:txBody>
      </p:sp>
      <p:sp>
        <p:nvSpPr>
          <p:cNvPr id="72" name="TextBox 71">
            <a:extLst>
              <a:ext uri="{FF2B5EF4-FFF2-40B4-BE49-F238E27FC236}">
                <a16:creationId xmlns:a16="http://schemas.microsoft.com/office/drawing/2014/main" id="{F71FB889-D5FD-0742-B0AE-CAF90917735E}"/>
              </a:ext>
            </a:extLst>
          </p:cNvPr>
          <p:cNvSpPr txBox="1"/>
          <p:nvPr/>
        </p:nvSpPr>
        <p:spPr>
          <a:xfrm>
            <a:off x="11919192" y="4523074"/>
            <a:ext cx="264816" cy="307777"/>
          </a:xfrm>
          <a:prstGeom prst="rect">
            <a:avLst/>
          </a:prstGeom>
          <a:noFill/>
        </p:spPr>
        <p:txBody>
          <a:bodyPr wrap="none" rtlCol="0">
            <a:spAutoFit/>
          </a:bodyPr>
          <a:lstStyle/>
          <a:p>
            <a:r>
              <a:rPr lang="en-US" sz="1400" i="1" dirty="0">
                <a:solidFill>
                  <a:schemeClr val="accent1"/>
                </a:solidFill>
              </a:rPr>
              <a:t>y</a:t>
            </a:r>
          </a:p>
        </p:txBody>
      </p:sp>
      <p:sp>
        <p:nvSpPr>
          <p:cNvPr id="73" name="TextBox 72">
            <a:extLst>
              <a:ext uri="{FF2B5EF4-FFF2-40B4-BE49-F238E27FC236}">
                <a16:creationId xmlns:a16="http://schemas.microsoft.com/office/drawing/2014/main" id="{ABCAE778-2EFF-4945-87BB-47038DC8380F}"/>
              </a:ext>
            </a:extLst>
          </p:cNvPr>
          <p:cNvSpPr txBox="1"/>
          <p:nvPr/>
        </p:nvSpPr>
        <p:spPr>
          <a:xfrm>
            <a:off x="-71936" y="4512373"/>
            <a:ext cx="264816" cy="307777"/>
          </a:xfrm>
          <a:prstGeom prst="rect">
            <a:avLst/>
          </a:prstGeom>
          <a:noFill/>
        </p:spPr>
        <p:txBody>
          <a:bodyPr wrap="none" rtlCol="0">
            <a:spAutoFit/>
          </a:bodyPr>
          <a:lstStyle/>
          <a:p>
            <a:r>
              <a:rPr lang="en-US" sz="1400" i="1" dirty="0">
                <a:solidFill>
                  <a:schemeClr val="accent1"/>
                </a:solidFill>
              </a:rPr>
              <a:t>x</a:t>
            </a:r>
          </a:p>
        </p:txBody>
      </p:sp>
      <p:sp>
        <p:nvSpPr>
          <p:cNvPr id="74" name="TextBox 73">
            <a:extLst>
              <a:ext uri="{FF2B5EF4-FFF2-40B4-BE49-F238E27FC236}">
                <a16:creationId xmlns:a16="http://schemas.microsoft.com/office/drawing/2014/main" id="{F3BD2267-B64F-3C43-903B-D77B38507345}"/>
              </a:ext>
            </a:extLst>
          </p:cNvPr>
          <p:cNvSpPr txBox="1"/>
          <p:nvPr/>
        </p:nvSpPr>
        <p:spPr>
          <a:xfrm>
            <a:off x="5425333" y="4857266"/>
            <a:ext cx="264816" cy="307777"/>
          </a:xfrm>
          <a:prstGeom prst="rect">
            <a:avLst/>
          </a:prstGeom>
          <a:noFill/>
        </p:spPr>
        <p:txBody>
          <a:bodyPr wrap="none" rtlCol="0">
            <a:spAutoFit/>
          </a:bodyPr>
          <a:lstStyle/>
          <a:p>
            <a:r>
              <a:rPr lang="en-US" sz="1400" i="1" dirty="0">
                <a:solidFill>
                  <a:schemeClr val="accent1"/>
                </a:solidFill>
              </a:rPr>
              <a:t>x</a:t>
            </a:r>
          </a:p>
        </p:txBody>
      </p:sp>
      <p:sp>
        <p:nvSpPr>
          <p:cNvPr id="75" name="TextBox 74">
            <a:extLst>
              <a:ext uri="{FF2B5EF4-FFF2-40B4-BE49-F238E27FC236}">
                <a16:creationId xmlns:a16="http://schemas.microsoft.com/office/drawing/2014/main" id="{453E8D4A-8EF7-5643-8C3C-632A10DE6DA6}"/>
              </a:ext>
            </a:extLst>
          </p:cNvPr>
          <p:cNvSpPr txBox="1"/>
          <p:nvPr/>
        </p:nvSpPr>
        <p:spPr>
          <a:xfrm>
            <a:off x="10135554" y="4860820"/>
            <a:ext cx="264816" cy="307777"/>
          </a:xfrm>
          <a:prstGeom prst="rect">
            <a:avLst/>
          </a:prstGeom>
          <a:noFill/>
        </p:spPr>
        <p:txBody>
          <a:bodyPr wrap="none" rtlCol="0">
            <a:spAutoFit/>
          </a:bodyPr>
          <a:lstStyle/>
          <a:p>
            <a:r>
              <a:rPr lang="en-US" sz="1400" i="1" dirty="0">
                <a:solidFill>
                  <a:schemeClr val="accent1"/>
                </a:solidFill>
              </a:rPr>
              <a:t>x</a:t>
            </a:r>
          </a:p>
        </p:txBody>
      </p:sp>
      <p:cxnSp>
        <p:nvCxnSpPr>
          <p:cNvPr id="106" name="Straight Connector 105">
            <a:extLst>
              <a:ext uri="{FF2B5EF4-FFF2-40B4-BE49-F238E27FC236}">
                <a16:creationId xmlns:a16="http://schemas.microsoft.com/office/drawing/2014/main" id="{B75A8DA1-0316-3849-991D-7431CA5CE3F8}"/>
              </a:ext>
            </a:extLst>
          </p:cNvPr>
          <p:cNvCxnSpPr>
            <a:cxnSpLocks/>
            <a:stCxn id="105" idx="2"/>
          </p:cNvCxnSpPr>
          <p:nvPr/>
        </p:nvCxnSpPr>
        <p:spPr>
          <a:xfrm>
            <a:off x="9290775" y="1609319"/>
            <a:ext cx="752385" cy="2021434"/>
          </a:xfrm>
          <a:prstGeom prst="line">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BD85FF7-CEC1-4243-A39E-BB7A6A2BCD0E}"/>
              </a:ext>
            </a:extLst>
          </p:cNvPr>
          <p:cNvCxnSpPr>
            <a:cxnSpLocks/>
            <a:stCxn id="89" idx="0"/>
          </p:cNvCxnSpPr>
          <p:nvPr/>
        </p:nvCxnSpPr>
        <p:spPr>
          <a:xfrm flipV="1">
            <a:off x="8382560" y="4707971"/>
            <a:ext cx="1752994" cy="929682"/>
          </a:xfrm>
          <a:prstGeom prst="line">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6BFA6CA-228E-9E47-90CD-73B7067B6454}"/>
              </a:ext>
            </a:extLst>
          </p:cNvPr>
          <p:cNvCxnSpPr>
            <a:cxnSpLocks/>
            <a:stCxn id="89" idx="0"/>
          </p:cNvCxnSpPr>
          <p:nvPr/>
        </p:nvCxnSpPr>
        <p:spPr>
          <a:xfrm flipH="1" flipV="1">
            <a:off x="5963162" y="4896455"/>
            <a:ext cx="2419398" cy="741198"/>
          </a:xfrm>
          <a:prstGeom prst="line">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6456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160219-0791-0446-83FB-7D68CF8861F9}"/>
              </a:ext>
            </a:extLst>
          </p:cNvPr>
          <p:cNvPicPr>
            <a:picLocks noChangeAspect="1"/>
          </p:cNvPicPr>
          <p:nvPr/>
        </p:nvPicPr>
        <p:blipFill>
          <a:blip r:embed="rId3"/>
          <a:stretch>
            <a:fillRect/>
          </a:stretch>
        </p:blipFill>
        <p:spPr>
          <a:xfrm>
            <a:off x="6491896" y="1153340"/>
            <a:ext cx="5335812" cy="4383778"/>
          </a:xfrm>
          <a:prstGeom prst="rect">
            <a:avLst/>
          </a:prstGeom>
        </p:spPr>
      </p:pic>
      <p:pic>
        <p:nvPicPr>
          <p:cNvPr id="3" name="Picture 2">
            <a:extLst>
              <a:ext uri="{FF2B5EF4-FFF2-40B4-BE49-F238E27FC236}">
                <a16:creationId xmlns:a16="http://schemas.microsoft.com/office/drawing/2014/main" id="{2745C52D-9ED0-F24B-8E8A-92BDAD867434}"/>
              </a:ext>
            </a:extLst>
          </p:cNvPr>
          <p:cNvPicPr>
            <a:picLocks noChangeAspect="1"/>
          </p:cNvPicPr>
          <p:nvPr/>
        </p:nvPicPr>
        <p:blipFill>
          <a:blip r:embed="rId4"/>
          <a:stretch>
            <a:fillRect/>
          </a:stretch>
        </p:blipFill>
        <p:spPr>
          <a:xfrm>
            <a:off x="354713" y="1428890"/>
            <a:ext cx="5022588" cy="3944824"/>
          </a:xfrm>
          <a:prstGeom prst="rect">
            <a:avLst/>
          </a:prstGeom>
        </p:spPr>
      </p:pic>
      <p:cxnSp>
        <p:nvCxnSpPr>
          <p:cNvPr id="65" name="Straight Connector 64">
            <a:extLst>
              <a:ext uri="{FF2B5EF4-FFF2-40B4-BE49-F238E27FC236}">
                <a16:creationId xmlns:a16="http://schemas.microsoft.com/office/drawing/2014/main" id="{85B355B1-0121-2740-B7D5-E439B04DD434}"/>
              </a:ext>
            </a:extLst>
          </p:cNvPr>
          <p:cNvCxnSpPr/>
          <p:nvPr/>
        </p:nvCxnSpPr>
        <p:spPr>
          <a:xfrm>
            <a:off x="0" y="434503"/>
            <a:ext cx="1219200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AC365544-204B-274D-A64F-1C042CA4BD84}"/>
              </a:ext>
            </a:extLst>
          </p:cNvPr>
          <p:cNvSpPr txBox="1"/>
          <p:nvPr/>
        </p:nvSpPr>
        <p:spPr>
          <a:xfrm>
            <a:off x="1234574" y="5701617"/>
            <a:ext cx="1826782" cy="307777"/>
          </a:xfrm>
          <a:prstGeom prst="rect">
            <a:avLst/>
          </a:prstGeom>
          <a:noFill/>
        </p:spPr>
        <p:txBody>
          <a:bodyPr wrap="none" rtlCol="0">
            <a:spAutoFit/>
          </a:bodyPr>
          <a:lstStyle/>
          <a:p>
            <a:r>
              <a:rPr lang="en-US" sz="1400" dirty="0"/>
              <a:t>trajectory of real zeros</a:t>
            </a:r>
          </a:p>
        </p:txBody>
      </p:sp>
      <p:cxnSp>
        <p:nvCxnSpPr>
          <p:cNvPr id="127" name="Straight Connector 126">
            <a:extLst>
              <a:ext uri="{FF2B5EF4-FFF2-40B4-BE49-F238E27FC236}">
                <a16:creationId xmlns:a16="http://schemas.microsoft.com/office/drawing/2014/main" id="{65E8C4E6-3A18-6241-A97D-9E2C80B8391D}"/>
              </a:ext>
            </a:extLst>
          </p:cNvPr>
          <p:cNvCxnSpPr/>
          <p:nvPr/>
        </p:nvCxnSpPr>
        <p:spPr>
          <a:xfrm>
            <a:off x="793067" y="5864650"/>
            <a:ext cx="433282" cy="0"/>
          </a:xfrm>
          <a:prstGeom prst="line">
            <a:avLst/>
          </a:prstGeom>
          <a:ln w="28575">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6EB7712-C372-9541-BD97-AE5B807399C5}"/>
              </a:ext>
            </a:extLst>
          </p:cNvPr>
          <p:cNvSpPr txBox="1"/>
          <p:nvPr/>
        </p:nvSpPr>
        <p:spPr>
          <a:xfrm>
            <a:off x="1234574" y="6000345"/>
            <a:ext cx="2161617" cy="307777"/>
          </a:xfrm>
          <a:prstGeom prst="rect">
            <a:avLst/>
          </a:prstGeom>
          <a:noFill/>
        </p:spPr>
        <p:txBody>
          <a:bodyPr wrap="none" rtlCol="0">
            <a:spAutoFit/>
          </a:bodyPr>
          <a:lstStyle/>
          <a:p>
            <a:r>
              <a:rPr lang="en-US" sz="1400" dirty="0"/>
              <a:t>trajectory of complex zeros</a:t>
            </a:r>
          </a:p>
        </p:txBody>
      </p:sp>
      <p:cxnSp>
        <p:nvCxnSpPr>
          <p:cNvPr id="67" name="Straight Connector 66">
            <a:extLst>
              <a:ext uri="{FF2B5EF4-FFF2-40B4-BE49-F238E27FC236}">
                <a16:creationId xmlns:a16="http://schemas.microsoft.com/office/drawing/2014/main" id="{28E6D438-B96D-DA41-BD76-6DAF4F719A9F}"/>
              </a:ext>
            </a:extLst>
          </p:cNvPr>
          <p:cNvCxnSpPr/>
          <p:nvPr/>
        </p:nvCxnSpPr>
        <p:spPr>
          <a:xfrm>
            <a:off x="802493" y="6163378"/>
            <a:ext cx="433282" cy="0"/>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B3558B8-7B93-BE4E-877D-7FA7E21E2788}"/>
              </a:ext>
            </a:extLst>
          </p:cNvPr>
          <p:cNvSpPr txBox="1"/>
          <p:nvPr/>
        </p:nvSpPr>
        <p:spPr>
          <a:xfrm>
            <a:off x="6614444" y="3218335"/>
            <a:ext cx="245580" cy="307777"/>
          </a:xfrm>
          <a:prstGeom prst="rect">
            <a:avLst/>
          </a:prstGeom>
          <a:noFill/>
        </p:spPr>
        <p:txBody>
          <a:bodyPr wrap="none" rtlCol="0">
            <a:spAutoFit/>
          </a:bodyPr>
          <a:lstStyle/>
          <a:p>
            <a:r>
              <a:rPr lang="en-US" sz="1400" i="1" dirty="0">
                <a:solidFill>
                  <a:schemeClr val="accent1"/>
                </a:solidFill>
              </a:rPr>
              <a:t>t</a:t>
            </a:r>
          </a:p>
        </p:txBody>
      </p:sp>
      <p:sp>
        <p:nvSpPr>
          <p:cNvPr id="28" name="TextBox 27">
            <a:extLst>
              <a:ext uri="{FF2B5EF4-FFF2-40B4-BE49-F238E27FC236}">
                <a16:creationId xmlns:a16="http://schemas.microsoft.com/office/drawing/2014/main" id="{0D5F92B1-44FC-2C4B-99D2-DD4A1C4FAB8F}"/>
              </a:ext>
            </a:extLst>
          </p:cNvPr>
          <p:cNvSpPr txBox="1"/>
          <p:nvPr/>
        </p:nvSpPr>
        <p:spPr>
          <a:xfrm>
            <a:off x="8481540" y="5130031"/>
            <a:ext cx="263214" cy="307777"/>
          </a:xfrm>
          <a:prstGeom prst="rect">
            <a:avLst/>
          </a:prstGeom>
          <a:noFill/>
        </p:spPr>
        <p:txBody>
          <a:bodyPr wrap="none" rtlCol="0">
            <a:spAutoFit/>
          </a:bodyPr>
          <a:lstStyle/>
          <a:p>
            <a:r>
              <a:rPr lang="en-US" sz="1400" i="1" dirty="0">
                <a:solidFill>
                  <a:schemeClr val="accent1"/>
                </a:solidFill>
              </a:rPr>
              <a:t>x</a:t>
            </a:r>
          </a:p>
        </p:txBody>
      </p:sp>
      <p:sp>
        <p:nvSpPr>
          <p:cNvPr id="30" name="TextBox 29">
            <a:extLst>
              <a:ext uri="{FF2B5EF4-FFF2-40B4-BE49-F238E27FC236}">
                <a16:creationId xmlns:a16="http://schemas.microsoft.com/office/drawing/2014/main" id="{850F6203-2470-8149-BD83-534E25381818}"/>
              </a:ext>
            </a:extLst>
          </p:cNvPr>
          <p:cNvSpPr txBox="1"/>
          <p:nvPr/>
        </p:nvSpPr>
        <p:spPr>
          <a:xfrm>
            <a:off x="11095507" y="4599811"/>
            <a:ext cx="264816" cy="307777"/>
          </a:xfrm>
          <a:prstGeom prst="rect">
            <a:avLst/>
          </a:prstGeom>
          <a:noFill/>
        </p:spPr>
        <p:txBody>
          <a:bodyPr wrap="none" rtlCol="0">
            <a:spAutoFit/>
          </a:bodyPr>
          <a:lstStyle/>
          <a:p>
            <a:r>
              <a:rPr lang="en-US" sz="1400" i="1" dirty="0">
                <a:solidFill>
                  <a:schemeClr val="accent1"/>
                </a:solidFill>
              </a:rPr>
              <a:t>y</a:t>
            </a:r>
          </a:p>
        </p:txBody>
      </p:sp>
      <p:sp>
        <p:nvSpPr>
          <p:cNvPr id="29" name="TextBox 28">
            <a:extLst>
              <a:ext uri="{FF2B5EF4-FFF2-40B4-BE49-F238E27FC236}">
                <a16:creationId xmlns:a16="http://schemas.microsoft.com/office/drawing/2014/main" id="{AE4A0006-FF64-414A-81DB-D9FED973DF4F}"/>
              </a:ext>
            </a:extLst>
          </p:cNvPr>
          <p:cNvSpPr txBox="1"/>
          <p:nvPr/>
        </p:nvSpPr>
        <p:spPr>
          <a:xfrm flipH="1">
            <a:off x="2612607" y="5065937"/>
            <a:ext cx="808924" cy="307777"/>
          </a:xfrm>
          <a:prstGeom prst="rect">
            <a:avLst/>
          </a:prstGeom>
          <a:noFill/>
        </p:spPr>
        <p:txBody>
          <a:bodyPr wrap="square" rtlCol="0">
            <a:spAutoFit/>
          </a:bodyPr>
          <a:lstStyle/>
          <a:p>
            <a:r>
              <a:rPr lang="en-US" sz="1400" i="1" dirty="0">
                <a:solidFill>
                  <a:schemeClr val="accent1"/>
                </a:solidFill>
              </a:rPr>
              <a:t>x</a:t>
            </a:r>
          </a:p>
        </p:txBody>
      </p:sp>
      <p:sp>
        <p:nvSpPr>
          <p:cNvPr id="11" name="TextBox 10">
            <a:extLst>
              <a:ext uri="{FF2B5EF4-FFF2-40B4-BE49-F238E27FC236}">
                <a16:creationId xmlns:a16="http://schemas.microsoft.com/office/drawing/2014/main" id="{B7688BBD-1B0D-7144-81E5-C235A4BD1846}"/>
              </a:ext>
            </a:extLst>
          </p:cNvPr>
          <p:cNvSpPr txBox="1"/>
          <p:nvPr/>
        </p:nvSpPr>
        <p:spPr>
          <a:xfrm>
            <a:off x="231923" y="3304462"/>
            <a:ext cx="245580" cy="307777"/>
          </a:xfrm>
          <a:prstGeom prst="rect">
            <a:avLst/>
          </a:prstGeom>
          <a:noFill/>
        </p:spPr>
        <p:txBody>
          <a:bodyPr wrap="none" rtlCol="0">
            <a:spAutoFit/>
          </a:bodyPr>
          <a:lstStyle/>
          <a:p>
            <a:r>
              <a:rPr lang="en-US" sz="1400" i="1" dirty="0">
                <a:solidFill>
                  <a:schemeClr val="accent1"/>
                </a:solidFill>
              </a:rPr>
              <a:t>t</a:t>
            </a:r>
          </a:p>
        </p:txBody>
      </p:sp>
      <p:sp>
        <p:nvSpPr>
          <p:cNvPr id="70" name="TextBox 69">
            <a:extLst>
              <a:ext uri="{FF2B5EF4-FFF2-40B4-BE49-F238E27FC236}">
                <a16:creationId xmlns:a16="http://schemas.microsoft.com/office/drawing/2014/main" id="{1FE3C683-68EA-044A-9AC4-A0A7ECBC4ADB}"/>
              </a:ext>
            </a:extLst>
          </p:cNvPr>
          <p:cNvSpPr txBox="1"/>
          <p:nvPr/>
        </p:nvSpPr>
        <p:spPr>
          <a:xfrm>
            <a:off x="4824306" y="4445922"/>
            <a:ext cx="264816" cy="307777"/>
          </a:xfrm>
          <a:prstGeom prst="rect">
            <a:avLst/>
          </a:prstGeom>
          <a:noFill/>
        </p:spPr>
        <p:txBody>
          <a:bodyPr wrap="none" rtlCol="0">
            <a:spAutoFit/>
          </a:bodyPr>
          <a:lstStyle/>
          <a:p>
            <a:r>
              <a:rPr lang="en-US" sz="1400" i="1" dirty="0">
                <a:solidFill>
                  <a:schemeClr val="accent1"/>
                </a:solidFill>
              </a:rPr>
              <a:t>y</a:t>
            </a:r>
          </a:p>
        </p:txBody>
      </p:sp>
      <p:sp>
        <p:nvSpPr>
          <p:cNvPr id="19" name="TextBox 18">
            <a:extLst>
              <a:ext uri="{FF2B5EF4-FFF2-40B4-BE49-F238E27FC236}">
                <a16:creationId xmlns:a16="http://schemas.microsoft.com/office/drawing/2014/main" id="{12730AA5-89DE-7448-91D9-9EE2E5FFED1F}"/>
              </a:ext>
            </a:extLst>
          </p:cNvPr>
          <p:cNvSpPr txBox="1"/>
          <p:nvPr/>
        </p:nvSpPr>
        <p:spPr>
          <a:xfrm>
            <a:off x="572656" y="-9177"/>
            <a:ext cx="11255052" cy="461665"/>
          </a:xfrm>
          <a:prstGeom prst="rect">
            <a:avLst/>
          </a:prstGeom>
          <a:noFill/>
        </p:spPr>
        <p:txBody>
          <a:bodyPr wrap="square" rtlCol="0">
            <a:spAutoFit/>
          </a:bodyPr>
          <a:lstStyle/>
          <a:p>
            <a:r>
              <a:rPr lang="en-US" sz="2400" dirty="0"/>
              <a:t>Trajectories complex zeros apparently can’t cross each other (using </a:t>
            </a:r>
            <a:r>
              <a:rPr lang="en-US" sz="2400" dirty="0" err="1"/>
              <a:t>ABB_eff</a:t>
            </a:r>
            <a:r>
              <a:rPr lang="en-US" sz="2400" dirty="0"/>
              <a:t> formula)  (2)</a:t>
            </a:r>
          </a:p>
        </p:txBody>
      </p:sp>
      <p:sp>
        <p:nvSpPr>
          <p:cNvPr id="20" name="TextBox 19">
            <a:extLst>
              <a:ext uri="{FF2B5EF4-FFF2-40B4-BE49-F238E27FC236}">
                <a16:creationId xmlns:a16="http://schemas.microsoft.com/office/drawing/2014/main" id="{AC2BBE64-AA10-CA47-BDAE-3E3E2A4DEC6C}"/>
              </a:ext>
            </a:extLst>
          </p:cNvPr>
          <p:cNvSpPr txBox="1"/>
          <p:nvPr/>
        </p:nvSpPr>
        <p:spPr>
          <a:xfrm>
            <a:off x="4362901" y="782559"/>
            <a:ext cx="3329782" cy="646331"/>
          </a:xfrm>
          <a:prstGeom prst="rect">
            <a:avLst/>
          </a:prstGeom>
          <a:solidFill>
            <a:schemeClr val="accent6">
              <a:lumMod val="20000"/>
              <a:lumOff val="80000"/>
            </a:schemeClr>
          </a:solidFill>
        </p:spPr>
        <p:txBody>
          <a:bodyPr wrap="square" rtlCol="0">
            <a:spAutoFit/>
          </a:bodyPr>
          <a:lstStyle/>
          <a:p>
            <a:pPr algn="ctr"/>
            <a:r>
              <a:rPr lang="en-US" sz="1200" b="1" dirty="0"/>
              <a:t>1.</a:t>
            </a:r>
            <a:r>
              <a:rPr lang="en-US" sz="1200" dirty="0"/>
              <a:t> As soon as a pair of complex zeros has collided, another pair of complex zeros is allowed to fly over it (i.e. the x-‘lane’ barrier is gone then).</a:t>
            </a:r>
            <a:endParaRPr lang="en-US" sz="1200" baseline="-25000" dirty="0"/>
          </a:p>
        </p:txBody>
      </p:sp>
      <p:cxnSp>
        <p:nvCxnSpPr>
          <p:cNvPr id="21" name="Straight Connector 20">
            <a:extLst>
              <a:ext uri="{FF2B5EF4-FFF2-40B4-BE49-F238E27FC236}">
                <a16:creationId xmlns:a16="http://schemas.microsoft.com/office/drawing/2014/main" id="{5972931E-A34D-874C-B4EF-4D5D46118409}"/>
              </a:ext>
            </a:extLst>
          </p:cNvPr>
          <p:cNvCxnSpPr>
            <a:cxnSpLocks/>
            <a:stCxn id="20" idx="1"/>
          </p:cNvCxnSpPr>
          <p:nvPr/>
        </p:nvCxnSpPr>
        <p:spPr>
          <a:xfrm flipH="1">
            <a:off x="2697018" y="1105725"/>
            <a:ext cx="1665883" cy="3410857"/>
          </a:xfrm>
          <a:prstGeom prst="line">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027F84-8DCE-8548-B681-FB5DCD73EE23}"/>
              </a:ext>
            </a:extLst>
          </p:cNvPr>
          <p:cNvCxnSpPr>
            <a:cxnSpLocks/>
            <a:stCxn id="20" idx="3"/>
          </p:cNvCxnSpPr>
          <p:nvPr/>
        </p:nvCxnSpPr>
        <p:spPr>
          <a:xfrm>
            <a:off x="7692683" y="1105725"/>
            <a:ext cx="950985" cy="1715113"/>
          </a:xfrm>
          <a:prstGeom prst="line">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171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FB2ACC8-3632-0D43-94BE-13F989E39012}"/>
              </a:ext>
            </a:extLst>
          </p:cNvPr>
          <p:cNvSpPr txBox="1"/>
          <p:nvPr/>
        </p:nvSpPr>
        <p:spPr>
          <a:xfrm>
            <a:off x="5207900" y="0"/>
            <a:ext cx="2728401" cy="461665"/>
          </a:xfrm>
          <a:prstGeom prst="rect">
            <a:avLst/>
          </a:prstGeom>
          <a:noFill/>
        </p:spPr>
        <p:txBody>
          <a:bodyPr wrap="square" rtlCol="0">
            <a:spAutoFit/>
          </a:bodyPr>
          <a:lstStyle/>
          <a:p>
            <a:r>
              <a:rPr lang="en-US" sz="2400" dirty="0"/>
              <a:t>Appendix</a:t>
            </a:r>
          </a:p>
        </p:txBody>
      </p:sp>
      <p:cxnSp>
        <p:nvCxnSpPr>
          <p:cNvPr id="65" name="Straight Connector 64">
            <a:extLst>
              <a:ext uri="{FF2B5EF4-FFF2-40B4-BE49-F238E27FC236}">
                <a16:creationId xmlns:a16="http://schemas.microsoft.com/office/drawing/2014/main" id="{85B355B1-0121-2740-B7D5-E439B04DD434}"/>
              </a:ext>
            </a:extLst>
          </p:cNvPr>
          <p:cNvCxnSpPr/>
          <p:nvPr/>
        </p:nvCxnSpPr>
        <p:spPr>
          <a:xfrm>
            <a:off x="0" y="434503"/>
            <a:ext cx="1219200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97ABB67-966F-3947-B7CA-C5D9313C0929}"/>
              </a:ext>
            </a:extLst>
          </p:cNvPr>
          <p:cNvSpPr txBox="1"/>
          <p:nvPr/>
        </p:nvSpPr>
        <p:spPr>
          <a:xfrm>
            <a:off x="3498845" y="3058492"/>
            <a:ext cx="5194310" cy="461665"/>
          </a:xfrm>
          <a:prstGeom prst="rect">
            <a:avLst/>
          </a:prstGeom>
          <a:noFill/>
        </p:spPr>
        <p:txBody>
          <a:bodyPr wrap="square" rtlCol="0">
            <a:spAutoFit/>
          </a:bodyPr>
          <a:lstStyle/>
          <a:p>
            <a:r>
              <a:rPr lang="en-US" sz="2400" dirty="0"/>
              <a:t>Few graphs for illustrative purposes only</a:t>
            </a:r>
          </a:p>
        </p:txBody>
      </p:sp>
    </p:spTree>
    <p:extLst>
      <p:ext uri="{BB962C8B-B14F-4D97-AF65-F5344CB8AC3E}">
        <p14:creationId xmlns:p14="http://schemas.microsoft.com/office/powerpoint/2010/main" val="2837876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FB2ACC8-3632-0D43-94BE-13F989E39012}"/>
              </a:ext>
            </a:extLst>
          </p:cNvPr>
          <p:cNvSpPr txBox="1"/>
          <p:nvPr/>
        </p:nvSpPr>
        <p:spPr>
          <a:xfrm>
            <a:off x="3396191" y="-4226"/>
            <a:ext cx="6829965" cy="461665"/>
          </a:xfrm>
          <a:prstGeom prst="rect">
            <a:avLst/>
          </a:prstGeom>
          <a:noFill/>
        </p:spPr>
        <p:txBody>
          <a:bodyPr wrap="square" rtlCol="0">
            <a:spAutoFit/>
          </a:bodyPr>
          <a:lstStyle/>
          <a:p>
            <a:r>
              <a:rPr lang="en-US" sz="2400" dirty="0"/>
              <a:t>Just the first few zeros (using </a:t>
            </a:r>
            <a:r>
              <a:rPr lang="en-US" sz="2400" dirty="0" err="1"/>
              <a:t>ABB_eff</a:t>
            </a:r>
            <a:r>
              <a:rPr lang="en-US" sz="2400" dirty="0"/>
              <a:t> formula)</a:t>
            </a:r>
          </a:p>
        </p:txBody>
      </p:sp>
      <p:cxnSp>
        <p:nvCxnSpPr>
          <p:cNvPr id="65" name="Straight Connector 64">
            <a:extLst>
              <a:ext uri="{FF2B5EF4-FFF2-40B4-BE49-F238E27FC236}">
                <a16:creationId xmlns:a16="http://schemas.microsoft.com/office/drawing/2014/main" id="{85B355B1-0121-2740-B7D5-E439B04DD434}"/>
              </a:ext>
            </a:extLst>
          </p:cNvPr>
          <p:cNvCxnSpPr/>
          <p:nvPr/>
        </p:nvCxnSpPr>
        <p:spPr>
          <a:xfrm>
            <a:off x="0" y="434503"/>
            <a:ext cx="1219200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AC365544-204B-274D-A64F-1C042CA4BD84}"/>
              </a:ext>
            </a:extLst>
          </p:cNvPr>
          <p:cNvSpPr txBox="1"/>
          <p:nvPr/>
        </p:nvSpPr>
        <p:spPr>
          <a:xfrm>
            <a:off x="1234574" y="5843022"/>
            <a:ext cx="1826782" cy="307777"/>
          </a:xfrm>
          <a:prstGeom prst="rect">
            <a:avLst/>
          </a:prstGeom>
          <a:noFill/>
        </p:spPr>
        <p:txBody>
          <a:bodyPr wrap="none" rtlCol="0">
            <a:spAutoFit/>
          </a:bodyPr>
          <a:lstStyle/>
          <a:p>
            <a:r>
              <a:rPr lang="en-US" sz="1400" dirty="0"/>
              <a:t>trajectory of real zeros</a:t>
            </a:r>
          </a:p>
        </p:txBody>
      </p:sp>
      <p:cxnSp>
        <p:nvCxnSpPr>
          <p:cNvPr id="127" name="Straight Connector 126">
            <a:extLst>
              <a:ext uri="{FF2B5EF4-FFF2-40B4-BE49-F238E27FC236}">
                <a16:creationId xmlns:a16="http://schemas.microsoft.com/office/drawing/2014/main" id="{65E8C4E6-3A18-6241-A97D-9E2C80B8391D}"/>
              </a:ext>
            </a:extLst>
          </p:cNvPr>
          <p:cNvCxnSpPr/>
          <p:nvPr/>
        </p:nvCxnSpPr>
        <p:spPr>
          <a:xfrm>
            <a:off x="802493" y="6006055"/>
            <a:ext cx="433282" cy="0"/>
          </a:xfrm>
          <a:prstGeom prst="line">
            <a:avLst/>
          </a:prstGeom>
          <a:ln w="28575">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6EB7712-C372-9541-BD97-AE5B807399C5}"/>
              </a:ext>
            </a:extLst>
          </p:cNvPr>
          <p:cNvSpPr txBox="1"/>
          <p:nvPr/>
        </p:nvSpPr>
        <p:spPr>
          <a:xfrm>
            <a:off x="1234574" y="6141750"/>
            <a:ext cx="2161617" cy="307777"/>
          </a:xfrm>
          <a:prstGeom prst="rect">
            <a:avLst/>
          </a:prstGeom>
          <a:noFill/>
        </p:spPr>
        <p:txBody>
          <a:bodyPr wrap="none" rtlCol="0">
            <a:spAutoFit/>
          </a:bodyPr>
          <a:lstStyle/>
          <a:p>
            <a:r>
              <a:rPr lang="en-US" sz="1400" dirty="0"/>
              <a:t>trajectory of complex zeros</a:t>
            </a:r>
          </a:p>
        </p:txBody>
      </p:sp>
      <p:cxnSp>
        <p:nvCxnSpPr>
          <p:cNvPr id="67" name="Straight Connector 66">
            <a:extLst>
              <a:ext uri="{FF2B5EF4-FFF2-40B4-BE49-F238E27FC236}">
                <a16:creationId xmlns:a16="http://schemas.microsoft.com/office/drawing/2014/main" id="{28E6D438-B96D-DA41-BD76-6DAF4F719A9F}"/>
              </a:ext>
            </a:extLst>
          </p:cNvPr>
          <p:cNvCxnSpPr/>
          <p:nvPr/>
        </p:nvCxnSpPr>
        <p:spPr>
          <a:xfrm>
            <a:off x="802493" y="6304783"/>
            <a:ext cx="433282" cy="0"/>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D794FF8-E125-3C4E-B18F-D7284A122308}"/>
              </a:ext>
            </a:extLst>
          </p:cNvPr>
          <p:cNvPicPr>
            <a:picLocks noChangeAspect="1"/>
          </p:cNvPicPr>
          <p:nvPr/>
        </p:nvPicPr>
        <p:blipFill>
          <a:blip r:embed="rId3"/>
          <a:stretch>
            <a:fillRect/>
          </a:stretch>
        </p:blipFill>
        <p:spPr>
          <a:xfrm>
            <a:off x="6011377" y="1088412"/>
            <a:ext cx="5752823" cy="4298928"/>
          </a:xfrm>
          <a:prstGeom prst="rect">
            <a:avLst/>
          </a:prstGeom>
        </p:spPr>
      </p:pic>
      <p:pic>
        <p:nvPicPr>
          <p:cNvPr id="4" name="Picture 3">
            <a:extLst>
              <a:ext uri="{FF2B5EF4-FFF2-40B4-BE49-F238E27FC236}">
                <a16:creationId xmlns:a16="http://schemas.microsoft.com/office/drawing/2014/main" id="{1CAEFA3B-8539-D645-BC3F-FA175FF503D3}"/>
              </a:ext>
            </a:extLst>
          </p:cNvPr>
          <p:cNvPicPr>
            <a:picLocks noChangeAspect="1"/>
          </p:cNvPicPr>
          <p:nvPr/>
        </p:nvPicPr>
        <p:blipFill>
          <a:blip r:embed="rId4"/>
          <a:stretch>
            <a:fillRect/>
          </a:stretch>
        </p:blipFill>
        <p:spPr>
          <a:xfrm>
            <a:off x="413406" y="1010970"/>
            <a:ext cx="5295900" cy="4622800"/>
          </a:xfrm>
          <a:prstGeom prst="rect">
            <a:avLst/>
          </a:prstGeom>
        </p:spPr>
      </p:pic>
      <p:sp>
        <p:nvSpPr>
          <p:cNvPr id="11" name="TextBox 10">
            <a:extLst>
              <a:ext uri="{FF2B5EF4-FFF2-40B4-BE49-F238E27FC236}">
                <a16:creationId xmlns:a16="http://schemas.microsoft.com/office/drawing/2014/main" id="{B7688BBD-1B0D-7144-81E5-C235A4BD1846}"/>
              </a:ext>
            </a:extLst>
          </p:cNvPr>
          <p:cNvSpPr txBox="1"/>
          <p:nvPr/>
        </p:nvSpPr>
        <p:spPr>
          <a:xfrm>
            <a:off x="4930140" y="3168481"/>
            <a:ext cx="245580" cy="307777"/>
          </a:xfrm>
          <a:prstGeom prst="rect">
            <a:avLst/>
          </a:prstGeom>
          <a:noFill/>
        </p:spPr>
        <p:txBody>
          <a:bodyPr wrap="none" rtlCol="0">
            <a:spAutoFit/>
          </a:bodyPr>
          <a:lstStyle/>
          <a:p>
            <a:r>
              <a:rPr lang="en-US" sz="1400" i="1" dirty="0">
                <a:solidFill>
                  <a:schemeClr val="accent1"/>
                </a:solidFill>
              </a:rPr>
              <a:t>t</a:t>
            </a:r>
          </a:p>
        </p:txBody>
      </p:sp>
      <p:sp>
        <p:nvSpPr>
          <p:cNvPr id="68" name="TextBox 67">
            <a:extLst>
              <a:ext uri="{FF2B5EF4-FFF2-40B4-BE49-F238E27FC236}">
                <a16:creationId xmlns:a16="http://schemas.microsoft.com/office/drawing/2014/main" id="{3B3558B8-7B93-BE4E-877D-7FA7E21E2788}"/>
              </a:ext>
            </a:extLst>
          </p:cNvPr>
          <p:cNvSpPr txBox="1"/>
          <p:nvPr/>
        </p:nvSpPr>
        <p:spPr>
          <a:xfrm>
            <a:off x="6369106" y="3168480"/>
            <a:ext cx="245580" cy="307777"/>
          </a:xfrm>
          <a:prstGeom prst="rect">
            <a:avLst/>
          </a:prstGeom>
          <a:noFill/>
        </p:spPr>
        <p:txBody>
          <a:bodyPr wrap="none" rtlCol="0">
            <a:spAutoFit/>
          </a:bodyPr>
          <a:lstStyle/>
          <a:p>
            <a:r>
              <a:rPr lang="en-US" sz="1400" i="1" dirty="0">
                <a:solidFill>
                  <a:schemeClr val="accent1"/>
                </a:solidFill>
              </a:rPr>
              <a:t>t</a:t>
            </a:r>
          </a:p>
        </p:txBody>
      </p:sp>
      <p:sp>
        <p:nvSpPr>
          <p:cNvPr id="70" name="TextBox 69">
            <a:extLst>
              <a:ext uri="{FF2B5EF4-FFF2-40B4-BE49-F238E27FC236}">
                <a16:creationId xmlns:a16="http://schemas.microsoft.com/office/drawing/2014/main" id="{1FE3C683-68EA-044A-9AC4-A0A7ECBC4ADB}"/>
              </a:ext>
            </a:extLst>
          </p:cNvPr>
          <p:cNvSpPr txBox="1"/>
          <p:nvPr/>
        </p:nvSpPr>
        <p:spPr>
          <a:xfrm>
            <a:off x="2637307" y="5308471"/>
            <a:ext cx="264816" cy="307777"/>
          </a:xfrm>
          <a:prstGeom prst="rect">
            <a:avLst/>
          </a:prstGeom>
          <a:noFill/>
        </p:spPr>
        <p:txBody>
          <a:bodyPr wrap="none" rtlCol="0">
            <a:spAutoFit/>
          </a:bodyPr>
          <a:lstStyle/>
          <a:p>
            <a:r>
              <a:rPr lang="en-US" sz="1400" i="1" dirty="0">
                <a:solidFill>
                  <a:schemeClr val="accent1"/>
                </a:solidFill>
              </a:rPr>
              <a:t>y</a:t>
            </a:r>
          </a:p>
        </p:txBody>
      </p:sp>
      <p:sp>
        <p:nvSpPr>
          <p:cNvPr id="28" name="TextBox 27">
            <a:extLst>
              <a:ext uri="{FF2B5EF4-FFF2-40B4-BE49-F238E27FC236}">
                <a16:creationId xmlns:a16="http://schemas.microsoft.com/office/drawing/2014/main" id="{0D5F92B1-44FC-2C4B-99D2-DD4A1C4FAB8F}"/>
              </a:ext>
            </a:extLst>
          </p:cNvPr>
          <p:cNvSpPr txBox="1"/>
          <p:nvPr/>
        </p:nvSpPr>
        <p:spPr>
          <a:xfrm>
            <a:off x="9340906" y="5256360"/>
            <a:ext cx="263214" cy="307777"/>
          </a:xfrm>
          <a:prstGeom prst="rect">
            <a:avLst/>
          </a:prstGeom>
          <a:noFill/>
        </p:spPr>
        <p:txBody>
          <a:bodyPr wrap="none" rtlCol="0">
            <a:spAutoFit/>
          </a:bodyPr>
          <a:lstStyle/>
          <a:p>
            <a:r>
              <a:rPr lang="en-US" sz="1400" i="1" dirty="0">
                <a:solidFill>
                  <a:schemeClr val="accent1"/>
                </a:solidFill>
              </a:rPr>
              <a:t>x</a:t>
            </a:r>
          </a:p>
        </p:txBody>
      </p:sp>
      <p:sp>
        <p:nvSpPr>
          <p:cNvPr id="29" name="TextBox 28">
            <a:extLst>
              <a:ext uri="{FF2B5EF4-FFF2-40B4-BE49-F238E27FC236}">
                <a16:creationId xmlns:a16="http://schemas.microsoft.com/office/drawing/2014/main" id="{AE4A0006-FF64-414A-81DB-D9FED973DF4F}"/>
              </a:ext>
            </a:extLst>
          </p:cNvPr>
          <p:cNvSpPr txBox="1"/>
          <p:nvPr/>
        </p:nvSpPr>
        <p:spPr>
          <a:xfrm>
            <a:off x="5442606" y="4844259"/>
            <a:ext cx="264816" cy="307777"/>
          </a:xfrm>
          <a:prstGeom prst="rect">
            <a:avLst/>
          </a:prstGeom>
          <a:noFill/>
        </p:spPr>
        <p:txBody>
          <a:bodyPr wrap="none" rtlCol="0">
            <a:spAutoFit/>
          </a:bodyPr>
          <a:lstStyle/>
          <a:p>
            <a:r>
              <a:rPr lang="en-US" sz="1400" i="1" dirty="0">
                <a:solidFill>
                  <a:schemeClr val="accent1"/>
                </a:solidFill>
              </a:rPr>
              <a:t>x</a:t>
            </a:r>
          </a:p>
        </p:txBody>
      </p:sp>
      <p:sp>
        <p:nvSpPr>
          <p:cNvPr id="30" name="TextBox 29">
            <a:extLst>
              <a:ext uri="{FF2B5EF4-FFF2-40B4-BE49-F238E27FC236}">
                <a16:creationId xmlns:a16="http://schemas.microsoft.com/office/drawing/2014/main" id="{850F6203-2470-8149-BD83-534E25381818}"/>
              </a:ext>
            </a:extLst>
          </p:cNvPr>
          <p:cNvSpPr txBox="1"/>
          <p:nvPr/>
        </p:nvSpPr>
        <p:spPr>
          <a:xfrm>
            <a:off x="11095507" y="4599811"/>
            <a:ext cx="264816" cy="307777"/>
          </a:xfrm>
          <a:prstGeom prst="rect">
            <a:avLst/>
          </a:prstGeom>
          <a:noFill/>
        </p:spPr>
        <p:txBody>
          <a:bodyPr wrap="none" rtlCol="0">
            <a:spAutoFit/>
          </a:bodyPr>
          <a:lstStyle/>
          <a:p>
            <a:r>
              <a:rPr lang="en-US" sz="1400" i="1" dirty="0">
                <a:solidFill>
                  <a:schemeClr val="accent1"/>
                </a:solidFill>
              </a:rPr>
              <a:t>y</a:t>
            </a:r>
          </a:p>
        </p:txBody>
      </p:sp>
      <p:sp>
        <p:nvSpPr>
          <p:cNvPr id="31" name="TextBox 30">
            <a:extLst>
              <a:ext uri="{FF2B5EF4-FFF2-40B4-BE49-F238E27FC236}">
                <a16:creationId xmlns:a16="http://schemas.microsoft.com/office/drawing/2014/main" id="{67911FB6-FB6E-524E-8CA8-54E9A6E2EBF1}"/>
              </a:ext>
            </a:extLst>
          </p:cNvPr>
          <p:cNvSpPr txBox="1"/>
          <p:nvPr/>
        </p:nvSpPr>
        <p:spPr>
          <a:xfrm>
            <a:off x="4654096" y="2041162"/>
            <a:ext cx="276038" cy="307777"/>
          </a:xfrm>
          <a:prstGeom prst="rect">
            <a:avLst/>
          </a:prstGeom>
          <a:noFill/>
        </p:spPr>
        <p:txBody>
          <a:bodyPr wrap="none" rtlCol="0">
            <a:spAutoFit/>
          </a:bodyPr>
          <a:lstStyle/>
          <a:p>
            <a:r>
              <a:rPr lang="en-US" sz="1400" b="1" dirty="0">
                <a:solidFill>
                  <a:schemeClr val="tx1">
                    <a:lumMod val="50000"/>
                    <a:lumOff val="50000"/>
                  </a:schemeClr>
                </a:solidFill>
              </a:rPr>
              <a:t>0</a:t>
            </a:r>
          </a:p>
        </p:txBody>
      </p:sp>
      <p:sp>
        <p:nvSpPr>
          <p:cNvPr id="32" name="TextBox 31">
            <a:extLst>
              <a:ext uri="{FF2B5EF4-FFF2-40B4-BE49-F238E27FC236}">
                <a16:creationId xmlns:a16="http://schemas.microsoft.com/office/drawing/2014/main" id="{3F0EB355-2D5D-5149-98AC-51506C9D4851}"/>
              </a:ext>
            </a:extLst>
          </p:cNvPr>
          <p:cNvSpPr txBox="1"/>
          <p:nvPr/>
        </p:nvSpPr>
        <p:spPr>
          <a:xfrm>
            <a:off x="6408913" y="2177715"/>
            <a:ext cx="276038" cy="307777"/>
          </a:xfrm>
          <a:prstGeom prst="rect">
            <a:avLst/>
          </a:prstGeom>
          <a:noFill/>
        </p:spPr>
        <p:txBody>
          <a:bodyPr wrap="none" rtlCol="0">
            <a:spAutoFit/>
          </a:bodyPr>
          <a:lstStyle/>
          <a:p>
            <a:r>
              <a:rPr lang="en-US" sz="1400" b="1" dirty="0">
                <a:solidFill>
                  <a:schemeClr val="tx1">
                    <a:lumMod val="50000"/>
                    <a:lumOff val="50000"/>
                  </a:schemeClr>
                </a:solidFill>
              </a:rPr>
              <a:t>0</a:t>
            </a:r>
          </a:p>
        </p:txBody>
      </p:sp>
      <p:cxnSp>
        <p:nvCxnSpPr>
          <p:cNvPr id="33" name="Straight Connector 32">
            <a:extLst>
              <a:ext uri="{FF2B5EF4-FFF2-40B4-BE49-F238E27FC236}">
                <a16:creationId xmlns:a16="http://schemas.microsoft.com/office/drawing/2014/main" id="{9881AB4D-0B26-4A43-9312-D5EC9F073892}"/>
              </a:ext>
            </a:extLst>
          </p:cNvPr>
          <p:cNvCxnSpPr>
            <a:cxnSpLocks/>
          </p:cNvCxnSpPr>
          <p:nvPr/>
        </p:nvCxnSpPr>
        <p:spPr>
          <a:xfrm flipV="1">
            <a:off x="1035467" y="2187356"/>
            <a:ext cx="3539284" cy="15391"/>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DEABE11-D425-5C49-A8EB-0AB4619B8AA2}"/>
              </a:ext>
            </a:extLst>
          </p:cNvPr>
          <p:cNvCxnSpPr>
            <a:cxnSpLocks/>
          </p:cNvCxnSpPr>
          <p:nvPr/>
        </p:nvCxnSpPr>
        <p:spPr>
          <a:xfrm flipV="1">
            <a:off x="6614686" y="2202747"/>
            <a:ext cx="868154" cy="14619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744B493-0549-A743-BDC4-356D17588C27}"/>
              </a:ext>
            </a:extLst>
          </p:cNvPr>
          <p:cNvSpPr txBox="1"/>
          <p:nvPr/>
        </p:nvSpPr>
        <p:spPr>
          <a:xfrm>
            <a:off x="1234574" y="6431332"/>
            <a:ext cx="3783793" cy="307777"/>
          </a:xfrm>
          <a:prstGeom prst="rect">
            <a:avLst/>
          </a:prstGeom>
          <a:noFill/>
        </p:spPr>
        <p:txBody>
          <a:bodyPr wrap="none" rtlCol="0">
            <a:spAutoFit/>
          </a:bodyPr>
          <a:lstStyle/>
          <a:p>
            <a:r>
              <a:rPr lang="en-US" sz="1400" dirty="0"/>
              <a:t>DBN-upper bound (still drawn at 0.5, is now 0.22)</a:t>
            </a:r>
          </a:p>
        </p:txBody>
      </p:sp>
      <p:cxnSp>
        <p:nvCxnSpPr>
          <p:cNvPr id="43" name="Straight Connector 42">
            <a:extLst>
              <a:ext uri="{FF2B5EF4-FFF2-40B4-BE49-F238E27FC236}">
                <a16:creationId xmlns:a16="http://schemas.microsoft.com/office/drawing/2014/main" id="{0EFAD463-2C01-0746-91B3-EB9BF5904FD4}"/>
              </a:ext>
            </a:extLst>
          </p:cNvPr>
          <p:cNvCxnSpPr/>
          <p:nvPr/>
        </p:nvCxnSpPr>
        <p:spPr>
          <a:xfrm>
            <a:off x="802493" y="6594365"/>
            <a:ext cx="433282" cy="0"/>
          </a:xfrm>
          <a:prstGeom prst="line">
            <a:avLst/>
          </a:prstGeom>
          <a:ln w="28575">
            <a:solidFill>
              <a:srgbClr val="4472C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669C124-E714-9E43-A000-33D42C007B54}"/>
                  </a:ext>
                </a:extLst>
              </p:cNvPr>
              <p:cNvSpPr txBox="1"/>
              <p:nvPr/>
            </p:nvSpPr>
            <p:spPr>
              <a:xfrm>
                <a:off x="7984504" y="719080"/>
                <a:ext cx="1240071" cy="369332"/>
              </a:xfrm>
              <a:prstGeom prst="rect">
                <a:avLst/>
              </a:prstGeom>
              <a:solidFill>
                <a:schemeClr val="accent6">
                  <a:lumMod val="20000"/>
                  <a:lumOff val="80000"/>
                </a:schemeClr>
              </a:solidFill>
            </p:spPr>
            <p:txBody>
              <a:bodyPr wrap="square" rtlCol="0">
                <a:spAutoFit/>
              </a:bodyPr>
              <a:lstStyle/>
              <a:p>
                <a:pPr algn="ctr"/>
                <a:r>
                  <a:rPr lang="en-US" dirty="0"/>
                  <a:t>= </a:t>
                </a:r>
                <a14:m>
                  <m:oMath xmlns:m="http://schemas.openxmlformats.org/officeDocument/2006/math">
                    <m:r>
                      <a:rPr lang="en-US" b="0" i="0" smtClean="0">
                        <a:latin typeface="Cambria Math" panose="02040503050406030204" pitchFamily="18" charset="0"/>
                        <a:ea typeface="Cambria Math" panose="02040503050406030204" pitchFamily="18" charset="0"/>
                      </a:rPr>
                      <m:t>2 </m:t>
                    </m:r>
                    <m:r>
                      <m:rPr>
                        <m:sty m:val="p"/>
                      </m:rPr>
                      <a:rPr lang="en-US" b="0" i="0" smtClean="0">
                        <a:latin typeface="Cambria Math" panose="02040503050406030204" pitchFamily="18" charset="0"/>
                        <a:ea typeface="Cambria Math" panose="02040503050406030204" pitchFamily="18" charset="0"/>
                      </a:rPr>
                      <m:t>x</m:t>
                    </m:r>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ℑ</m:t>
                    </m:r>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𝜌</m:t>
                    </m:r>
                    <m:r>
                      <a:rPr lang="en-US" b="0" i="1" baseline="-25000"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oMath>
                </a14:m>
                <a:endParaRPr lang="en-US" sz="2400" baseline="-25000" dirty="0"/>
              </a:p>
            </p:txBody>
          </p:sp>
        </mc:Choice>
        <mc:Fallback xmlns="">
          <p:sp>
            <p:nvSpPr>
              <p:cNvPr id="44" name="TextBox 43">
                <a:extLst>
                  <a:ext uri="{FF2B5EF4-FFF2-40B4-BE49-F238E27FC236}">
                    <a16:creationId xmlns:a16="http://schemas.microsoft.com/office/drawing/2014/main" id="{C669C124-E714-9E43-A000-33D42C007B54}"/>
                  </a:ext>
                </a:extLst>
              </p:cNvPr>
              <p:cNvSpPr txBox="1">
                <a:spLocks noRot="1" noChangeAspect="1" noMove="1" noResize="1" noEditPoints="1" noAdjustHandles="1" noChangeArrowheads="1" noChangeShapeType="1" noTextEdit="1"/>
              </p:cNvSpPr>
              <p:nvPr/>
            </p:nvSpPr>
            <p:spPr>
              <a:xfrm>
                <a:off x="7984504" y="719080"/>
                <a:ext cx="1240071" cy="369332"/>
              </a:xfrm>
              <a:prstGeom prst="rect">
                <a:avLst/>
              </a:prstGeom>
              <a:blipFill>
                <a:blip r:embed="rId5"/>
                <a:stretch>
                  <a:fillRect l="-3061" t="-6667" b="-23333"/>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10F3F3E6-E5E9-4C43-BB19-82DBD48134DE}"/>
              </a:ext>
            </a:extLst>
          </p:cNvPr>
          <p:cNvCxnSpPr>
            <a:cxnSpLocks/>
            <a:stCxn id="44" idx="2"/>
          </p:cNvCxnSpPr>
          <p:nvPr/>
        </p:nvCxnSpPr>
        <p:spPr>
          <a:xfrm flipH="1">
            <a:off x="8108950" y="1088412"/>
            <a:ext cx="495590" cy="1197588"/>
          </a:xfrm>
          <a:prstGeom prst="line">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D914D9F-AA27-E848-AE29-5A63262E2D10}"/>
              </a:ext>
            </a:extLst>
          </p:cNvPr>
          <p:cNvCxnSpPr>
            <a:cxnSpLocks/>
            <a:stCxn id="44" idx="2"/>
          </p:cNvCxnSpPr>
          <p:nvPr/>
        </p:nvCxnSpPr>
        <p:spPr>
          <a:xfrm>
            <a:off x="8604540" y="1088412"/>
            <a:ext cx="25110" cy="1197588"/>
          </a:xfrm>
          <a:prstGeom prst="line">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2B6E512-983A-C846-AEFF-A9958583380E}"/>
              </a:ext>
            </a:extLst>
          </p:cNvPr>
          <p:cNvCxnSpPr>
            <a:cxnSpLocks/>
          </p:cNvCxnSpPr>
          <p:nvPr/>
        </p:nvCxnSpPr>
        <p:spPr>
          <a:xfrm>
            <a:off x="8604540" y="1088412"/>
            <a:ext cx="260060" cy="1197588"/>
          </a:xfrm>
          <a:prstGeom prst="line">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340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E347731-070B-0B41-8623-7D3745321DE2}"/>
              </a:ext>
            </a:extLst>
          </p:cNvPr>
          <p:cNvPicPr>
            <a:picLocks noChangeAspect="1"/>
          </p:cNvPicPr>
          <p:nvPr/>
        </p:nvPicPr>
        <p:blipFill>
          <a:blip r:embed="rId3"/>
          <a:stretch>
            <a:fillRect/>
          </a:stretch>
        </p:blipFill>
        <p:spPr>
          <a:xfrm>
            <a:off x="6367445" y="1156556"/>
            <a:ext cx="5500631" cy="4302361"/>
          </a:xfrm>
          <a:prstGeom prst="rect">
            <a:avLst/>
          </a:prstGeom>
        </p:spPr>
      </p:pic>
      <p:pic>
        <p:nvPicPr>
          <p:cNvPr id="7" name="Picture 6">
            <a:extLst>
              <a:ext uri="{FF2B5EF4-FFF2-40B4-BE49-F238E27FC236}">
                <a16:creationId xmlns:a16="http://schemas.microsoft.com/office/drawing/2014/main" id="{6F636918-D933-ED48-855B-B0AF00989C11}"/>
              </a:ext>
            </a:extLst>
          </p:cNvPr>
          <p:cNvPicPr>
            <a:picLocks noChangeAspect="1"/>
          </p:cNvPicPr>
          <p:nvPr/>
        </p:nvPicPr>
        <p:blipFill>
          <a:blip r:embed="rId4"/>
          <a:stretch>
            <a:fillRect/>
          </a:stretch>
        </p:blipFill>
        <p:spPr>
          <a:xfrm>
            <a:off x="283850" y="1165182"/>
            <a:ext cx="5800589" cy="4510254"/>
          </a:xfrm>
          <a:prstGeom prst="rect">
            <a:avLst/>
          </a:prstGeom>
        </p:spPr>
      </p:pic>
      <p:sp>
        <p:nvSpPr>
          <p:cNvPr id="17" name="TextBox 16">
            <a:extLst>
              <a:ext uri="{FF2B5EF4-FFF2-40B4-BE49-F238E27FC236}">
                <a16:creationId xmlns:a16="http://schemas.microsoft.com/office/drawing/2014/main" id="{2FB2ACC8-3632-0D43-94BE-13F989E39012}"/>
              </a:ext>
            </a:extLst>
          </p:cNvPr>
          <p:cNvSpPr txBox="1"/>
          <p:nvPr/>
        </p:nvSpPr>
        <p:spPr>
          <a:xfrm>
            <a:off x="1523449" y="2117"/>
            <a:ext cx="9121979" cy="461665"/>
          </a:xfrm>
          <a:prstGeom prst="rect">
            <a:avLst/>
          </a:prstGeom>
          <a:noFill/>
        </p:spPr>
        <p:txBody>
          <a:bodyPr wrap="square" rtlCol="0">
            <a:spAutoFit/>
          </a:bodyPr>
          <a:lstStyle/>
          <a:p>
            <a:r>
              <a:rPr lang="en-US" sz="2400" dirty="0"/>
              <a:t>Some ‘turbulence’ around the first </a:t>
            </a:r>
            <a:r>
              <a:rPr lang="en-US" sz="2400" dirty="0" err="1"/>
              <a:t>Lehmer</a:t>
            </a:r>
            <a:r>
              <a:rPr lang="en-US" sz="2400" dirty="0"/>
              <a:t> pair (using </a:t>
            </a:r>
            <a:r>
              <a:rPr lang="en-US" sz="2400" dirty="0" err="1"/>
              <a:t>ABB_eff</a:t>
            </a:r>
            <a:r>
              <a:rPr lang="en-US" sz="2400" dirty="0"/>
              <a:t> formula)</a:t>
            </a:r>
          </a:p>
        </p:txBody>
      </p:sp>
      <p:cxnSp>
        <p:nvCxnSpPr>
          <p:cNvPr id="65" name="Straight Connector 64">
            <a:extLst>
              <a:ext uri="{FF2B5EF4-FFF2-40B4-BE49-F238E27FC236}">
                <a16:creationId xmlns:a16="http://schemas.microsoft.com/office/drawing/2014/main" id="{85B355B1-0121-2740-B7D5-E439B04DD434}"/>
              </a:ext>
            </a:extLst>
          </p:cNvPr>
          <p:cNvCxnSpPr/>
          <p:nvPr/>
        </p:nvCxnSpPr>
        <p:spPr>
          <a:xfrm>
            <a:off x="0" y="434503"/>
            <a:ext cx="1219200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7688BBD-1B0D-7144-81E5-C235A4BD1846}"/>
              </a:ext>
            </a:extLst>
          </p:cNvPr>
          <p:cNvSpPr txBox="1"/>
          <p:nvPr/>
        </p:nvSpPr>
        <p:spPr>
          <a:xfrm>
            <a:off x="4861130" y="3271993"/>
            <a:ext cx="245580" cy="307777"/>
          </a:xfrm>
          <a:prstGeom prst="rect">
            <a:avLst/>
          </a:prstGeom>
          <a:noFill/>
        </p:spPr>
        <p:txBody>
          <a:bodyPr wrap="none" rtlCol="0">
            <a:spAutoFit/>
          </a:bodyPr>
          <a:lstStyle/>
          <a:p>
            <a:r>
              <a:rPr lang="en-US" sz="1400" i="1" dirty="0">
                <a:solidFill>
                  <a:schemeClr val="accent1"/>
                </a:solidFill>
              </a:rPr>
              <a:t>t</a:t>
            </a:r>
          </a:p>
        </p:txBody>
      </p:sp>
      <p:sp>
        <p:nvSpPr>
          <p:cNvPr id="68" name="TextBox 67">
            <a:extLst>
              <a:ext uri="{FF2B5EF4-FFF2-40B4-BE49-F238E27FC236}">
                <a16:creationId xmlns:a16="http://schemas.microsoft.com/office/drawing/2014/main" id="{3B3558B8-7B93-BE4E-877D-7FA7E21E2788}"/>
              </a:ext>
            </a:extLst>
          </p:cNvPr>
          <p:cNvSpPr txBox="1"/>
          <p:nvPr/>
        </p:nvSpPr>
        <p:spPr>
          <a:xfrm>
            <a:off x="6075813" y="3246114"/>
            <a:ext cx="245580" cy="307777"/>
          </a:xfrm>
          <a:prstGeom prst="rect">
            <a:avLst/>
          </a:prstGeom>
          <a:noFill/>
        </p:spPr>
        <p:txBody>
          <a:bodyPr wrap="none" rtlCol="0">
            <a:spAutoFit/>
          </a:bodyPr>
          <a:lstStyle/>
          <a:p>
            <a:r>
              <a:rPr lang="en-US" sz="1400" i="1" dirty="0">
                <a:solidFill>
                  <a:schemeClr val="accent1"/>
                </a:solidFill>
              </a:rPr>
              <a:t>t</a:t>
            </a:r>
          </a:p>
        </p:txBody>
      </p:sp>
      <p:sp>
        <p:nvSpPr>
          <p:cNvPr id="70" name="TextBox 69">
            <a:extLst>
              <a:ext uri="{FF2B5EF4-FFF2-40B4-BE49-F238E27FC236}">
                <a16:creationId xmlns:a16="http://schemas.microsoft.com/office/drawing/2014/main" id="{1FE3C683-68EA-044A-9AC4-A0A7ECBC4ADB}"/>
              </a:ext>
            </a:extLst>
          </p:cNvPr>
          <p:cNvSpPr txBox="1"/>
          <p:nvPr/>
        </p:nvSpPr>
        <p:spPr>
          <a:xfrm>
            <a:off x="2576925" y="5394731"/>
            <a:ext cx="264816" cy="307777"/>
          </a:xfrm>
          <a:prstGeom prst="rect">
            <a:avLst/>
          </a:prstGeom>
          <a:noFill/>
        </p:spPr>
        <p:txBody>
          <a:bodyPr wrap="none" rtlCol="0">
            <a:spAutoFit/>
          </a:bodyPr>
          <a:lstStyle/>
          <a:p>
            <a:r>
              <a:rPr lang="en-US" sz="1400" i="1" dirty="0">
                <a:solidFill>
                  <a:schemeClr val="accent1"/>
                </a:solidFill>
              </a:rPr>
              <a:t>y</a:t>
            </a:r>
          </a:p>
        </p:txBody>
      </p:sp>
      <p:sp>
        <p:nvSpPr>
          <p:cNvPr id="28" name="TextBox 27">
            <a:extLst>
              <a:ext uri="{FF2B5EF4-FFF2-40B4-BE49-F238E27FC236}">
                <a16:creationId xmlns:a16="http://schemas.microsoft.com/office/drawing/2014/main" id="{0D5F92B1-44FC-2C4B-99D2-DD4A1C4FAB8F}"/>
              </a:ext>
            </a:extLst>
          </p:cNvPr>
          <p:cNvSpPr txBox="1"/>
          <p:nvPr/>
        </p:nvSpPr>
        <p:spPr>
          <a:xfrm>
            <a:off x="9340906" y="5333994"/>
            <a:ext cx="263214" cy="307777"/>
          </a:xfrm>
          <a:prstGeom prst="rect">
            <a:avLst/>
          </a:prstGeom>
          <a:noFill/>
        </p:spPr>
        <p:txBody>
          <a:bodyPr wrap="none" rtlCol="0">
            <a:spAutoFit/>
          </a:bodyPr>
          <a:lstStyle/>
          <a:p>
            <a:r>
              <a:rPr lang="en-US" sz="1400" i="1" dirty="0">
                <a:solidFill>
                  <a:schemeClr val="accent1"/>
                </a:solidFill>
              </a:rPr>
              <a:t>x</a:t>
            </a:r>
          </a:p>
        </p:txBody>
      </p:sp>
      <p:sp>
        <p:nvSpPr>
          <p:cNvPr id="29" name="TextBox 28">
            <a:extLst>
              <a:ext uri="{FF2B5EF4-FFF2-40B4-BE49-F238E27FC236}">
                <a16:creationId xmlns:a16="http://schemas.microsoft.com/office/drawing/2014/main" id="{AE4A0006-FF64-414A-81DB-D9FED973DF4F}"/>
              </a:ext>
            </a:extLst>
          </p:cNvPr>
          <p:cNvSpPr txBox="1"/>
          <p:nvPr/>
        </p:nvSpPr>
        <p:spPr>
          <a:xfrm>
            <a:off x="5451232" y="4930519"/>
            <a:ext cx="264816" cy="307777"/>
          </a:xfrm>
          <a:prstGeom prst="rect">
            <a:avLst/>
          </a:prstGeom>
          <a:noFill/>
        </p:spPr>
        <p:txBody>
          <a:bodyPr wrap="none" rtlCol="0">
            <a:spAutoFit/>
          </a:bodyPr>
          <a:lstStyle/>
          <a:p>
            <a:r>
              <a:rPr lang="en-US" sz="1400" i="1" dirty="0">
                <a:solidFill>
                  <a:schemeClr val="accent1"/>
                </a:solidFill>
              </a:rPr>
              <a:t>x</a:t>
            </a:r>
          </a:p>
        </p:txBody>
      </p:sp>
      <p:sp>
        <p:nvSpPr>
          <p:cNvPr id="30" name="TextBox 29">
            <a:extLst>
              <a:ext uri="{FF2B5EF4-FFF2-40B4-BE49-F238E27FC236}">
                <a16:creationId xmlns:a16="http://schemas.microsoft.com/office/drawing/2014/main" id="{850F6203-2470-8149-BD83-534E25381818}"/>
              </a:ext>
            </a:extLst>
          </p:cNvPr>
          <p:cNvSpPr txBox="1"/>
          <p:nvPr/>
        </p:nvSpPr>
        <p:spPr>
          <a:xfrm>
            <a:off x="11009236" y="4461787"/>
            <a:ext cx="264816" cy="307777"/>
          </a:xfrm>
          <a:prstGeom prst="rect">
            <a:avLst/>
          </a:prstGeom>
          <a:noFill/>
        </p:spPr>
        <p:txBody>
          <a:bodyPr wrap="none" rtlCol="0">
            <a:spAutoFit/>
          </a:bodyPr>
          <a:lstStyle/>
          <a:p>
            <a:r>
              <a:rPr lang="en-US" sz="1400" i="1" dirty="0">
                <a:solidFill>
                  <a:schemeClr val="accent1"/>
                </a:solidFill>
              </a:rPr>
              <a:t>y</a:t>
            </a:r>
          </a:p>
        </p:txBody>
      </p:sp>
      <p:sp>
        <p:nvSpPr>
          <p:cNvPr id="27" name="TextBox 26">
            <a:extLst>
              <a:ext uri="{FF2B5EF4-FFF2-40B4-BE49-F238E27FC236}">
                <a16:creationId xmlns:a16="http://schemas.microsoft.com/office/drawing/2014/main" id="{282C76D3-64F7-314C-9461-C4CAB868C5A0}"/>
              </a:ext>
            </a:extLst>
          </p:cNvPr>
          <p:cNvSpPr txBox="1"/>
          <p:nvPr/>
        </p:nvSpPr>
        <p:spPr>
          <a:xfrm>
            <a:off x="6848861" y="2643537"/>
            <a:ext cx="276038" cy="307777"/>
          </a:xfrm>
          <a:prstGeom prst="rect">
            <a:avLst/>
          </a:prstGeom>
          <a:noFill/>
        </p:spPr>
        <p:txBody>
          <a:bodyPr wrap="none" rtlCol="0">
            <a:spAutoFit/>
          </a:bodyPr>
          <a:lstStyle/>
          <a:p>
            <a:r>
              <a:rPr lang="en-US" sz="1400" b="1" dirty="0">
                <a:solidFill>
                  <a:schemeClr val="tx1">
                    <a:lumMod val="50000"/>
                    <a:lumOff val="50000"/>
                  </a:schemeClr>
                </a:solidFill>
              </a:rPr>
              <a:t>0</a:t>
            </a:r>
          </a:p>
        </p:txBody>
      </p:sp>
      <p:sp>
        <p:nvSpPr>
          <p:cNvPr id="34" name="TextBox 33">
            <a:extLst>
              <a:ext uri="{FF2B5EF4-FFF2-40B4-BE49-F238E27FC236}">
                <a16:creationId xmlns:a16="http://schemas.microsoft.com/office/drawing/2014/main" id="{E47A806D-9172-D14E-B44C-22E3001467C8}"/>
              </a:ext>
            </a:extLst>
          </p:cNvPr>
          <p:cNvSpPr txBox="1"/>
          <p:nvPr/>
        </p:nvSpPr>
        <p:spPr>
          <a:xfrm>
            <a:off x="4404710" y="2712549"/>
            <a:ext cx="276038" cy="307777"/>
          </a:xfrm>
          <a:prstGeom prst="rect">
            <a:avLst/>
          </a:prstGeom>
          <a:noFill/>
        </p:spPr>
        <p:txBody>
          <a:bodyPr wrap="none" rtlCol="0">
            <a:spAutoFit/>
          </a:bodyPr>
          <a:lstStyle/>
          <a:p>
            <a:r>
              <a:rPr lang="en-US" sz="1400" b="1" dirty="0">
                <a:solidFill>
                  <a:schemeClr val="tx1">
                    <a:lumMod val="50000"/>
                    <a:lumOff val="50000"/>
                  </a:schemeClr>
                </a:solidFill>
              </a:rPr>
              <a:t>0</a:t>
            </a:r>
          </a:p>
        </p:txBody>
      </p:sp>
      <p:cxnSp>
        <p:nvCxnSpPr>
          <p:cNvPr id="35" name="Straight Connector 34">
            <a:extLst>
              <a:ext uri="{FF2B5EF4-FFF2-40B4-BE49-F238E27FC236}">
                <a16:creationId xmlns:a16="http://schemas.microsoft.com/office/drawing/2014/main" id="{E4BD99D6-1ED0-7E42-8F3F-5B79918F3FE2}"/>
              </a:ext>
            </a:extLst>
          </p:cNvPr>
          <p:cNvCxnSpPr>
            <a:cxnSpLocks/>
          </p:cNvCxnSpPr>
          <p:nvPr/>
        </p:nvCxnSpPr>
        <p:spPr>
          <a:xfrm flipV="1">
            <a:off x="948905" y="2866436"/>
            <a:ext cx="3423540" cy="862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E0B1A2D-38D8-8744-B24A-68D35793D787}"/>
              </a:ext>
            </a:extLst>
          </p:cNvPr>
          <p:cNvCxnSpPr>
            <a:cxnSpLocks/>
          </p:cNvCxnSpPr>
          <p:nvPr/>
        </p:nvCxnSpPr>
        <p:spPr>
          <a:xfrm>
            <a:off x="6737230" y="2797425"/>
            <a:ext cx="931653" cy="6038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036E369-F15C-EB4B-8654-6FEC37AC2B64}"/>
              </a:ext>
            </a:extLst>
          </p:cNvPr>
          <p:cNvSpPr txBox="1"/>
          <p:nvPr/>
        </p:nvSpPr>
        <p:spPr>
          <a:xfrm>
            <a:off x="8052634" y="794401"/>
            <a:ext cx="2348690" cy="338554"/>
          </a:xfrm>
          <a:prstGeom prst="rect">
            <a:avLst/>
          </a:prstGeom>
          <a:solidFill>
            <a:schemeClr val="accent6">
              <a:lumMod val="20000"/>
              <a:lumOff val="80000"/>
            </a:schemeClr>
          </a:solidFill>
        </p:spPr>
        <p:txBody>
          <a:bodyPr wrap="square" rtlCol="0">
            <a:spAutoFit/>
          </a:bodyPr>
          <a:lstStyle/>
          <a:p>
            <a:pPr algn="ctr"/>
            <a:r>
              <a:rPr lang="en-US" sz="1600" dirty="0"/>
              <a:t>First </a:t>
            </a:r>
            <a:r>
              <a:rPr lang="en-US" sz="1600" dirty="0" err="1"/>
              <a:t>Lehmer</a:t>
            </a:r>
            <a:r>
              <a:rPr lang="en-US" sz="1600" dirty="0"/>
              <a:t> pair</a:t>
            </a:r>
            <a:endParaRPr lang="en-US" sz="2000" baseline="-25000" dirty="0"/>
          </a:p>
        </p:txBody>
      </p:sp>
      <p:cxnSp>
        <p:nvCxnSpPr>
          <p:cNvPr id="39" name="Straight Connector 38">
            <a:extLst>
              <a:ext uri="{FF2B5EF4-FFF2-40B4-BE49-F238E27FC236}">
                <a16:creationId xmlns:a16="http://schemas.microsoft.com/office/drawing/2014/main" id="{104FF928-53F9-9B4E-AE1D-D418D00654E1}"/>
              </a:ext>
            </a:extLst>
          </p:cNvPr>
          <p:cNvCxnSpPr>
            <a:cxnSpLocks/>
            <a:stCxn id="38" idx="2"/>
          </p:cNvCxnSpPr>
          <p:nvPr/>
        </p:nvCxnSpPr>
        <p:spPr>
          <a:xfrm flipH="1">
            <a:off x="8695427" y="1132955"/>
            <a:ext cx="531552" cy="1570968"/>
          </a:xfrm>
          <a:prstGeom prst="line">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157256D-8F63-1B4E-9B6F-72A9587A3694}"/>
              </a:ext>
            </a:extLst>
          </p:cNvPr>
          <p:cNvSpPr txBox="1"/>
          <p:nvPr/>
        </p:nvSpPr>
        <p:spPr>
          <a:xfrm>
            <a:off x="1234574" y="5843022"/>
            <a:ext cx="1826782" cy="307777"/>
          </a:xfrm>
          <a:prstGeom prst="rect">
            <a:avLst/>
          </a:prstGeom>
          <a:noFill/>
        </p:spPr>
        <p:txBody>
          <a:bodyPr wrap="none" rtlCol="0">
            <a:spAutoFit/>
          </a:bodyPr>
          <a:lstStyle/>
          <a:p>
            <a:r>
              <a:rPr lang="en-US" sz="1400" dirty="0"/>
              <a:t>trajectory of real zeros</a:t>
            </a:r>
          </a:p>
        </p:txBody>
      </p:sp>
      <p:cxnSp>
        <p:nvCxnSpPr>
          <p:cNvPr id="41" name="Straight Connector 40">
            <a:extLst>
              <a:ext uri="{FF2B5EF4-FFF2-40B4-BE49-F238E27FC236}">
                <a16:creationId xmlns:a16="http://schemas.microsoft.com/office/drawing/2014/main" id="{BB81021B-FADE-E444-92D0-0201D4369BCF}"/>
              </a:ext>
            </a:extLst>
          </p:cNvPr>
          <p:cNvCxnSpPr/>
          <p:nvPr/>
        </p:nvCxnSpPr>
        <p:spPr>
          <a:xfrm>
            <a:off x="802493" y="6006055"/>
            <a:ext cx="433282" cy="0"/>
          </a:xfrm>
          <a:prstGeom prst="line">
            <a:avLst/>
          </a:prstGeom>
          <a:ln w="28575">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A67C834-B43B-E640-A5E2-CBDB020F3D08}"/>
              </a:ext>
            </a:extLst>
          </p:cNvPr>
          <p:cNvSpPr txBox="1"/>
          <p:nvPr/>
        </p:nvSpPr>
        <p:spPr>
          <a:xfrm>
            <a:off x="1234574" y="6141750"/>
            <a:ext cx="2161617" cy="307777"/>
          </a:xfrm>
          <a:prstGeom prst="rect">
            <a:avLst/>
          </a:prstGeom>
          <a:noFill/>
        </p:spPr>
        <p:txBody>
          <a:bodyPr wrap="none" rtlCol="0">
            <a:spAutoFit/>
          </a:bodyPr>
          <a:lstStyle/>
          <a:p>
            <a:r>
              <a:rPr lang="en-US" sz="1400" dirty="0"/>
              <a:t>trajectory of complex zeros</a:t>
            </a:r>
          </a:p>
        </p:txBody>
      </p:sp>
      <p:cxnSp>
        <p:nvCxnSpPr>
          <p:cNvPr id="45" name="Straight Connector 44">
            <a:extLst>
              <a:ext uri="{FF2B5EF4-FFF2-40B4-BE49-F238E27FC236}">
                <a16:creationId xmlns:a16="http://schemas.microsoft.com/office/drawing/2014/main" id="{5614280D-1768-6149-AAFA-15C6509DB61D}"/>
              </a:ext>
            </a:extLst>
          </p:cNvPr>
          <p:cNvCxnSpPr/>
          <p:nvPr/>
        </p:nvCxnSpPr>
        <p:spPr>
          <a:xfrm>
            <a:off x="802493" y="6304783"/>
            <a:ext cx="433282" cy="0"/>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18DCE92-B585-894B-885B-3FF21000C5A8}"/>
              </a:ext>
            </a:extLst>
          </p:cNvPr>
          <p:cNvCxnSpPr/>
          <p:nvPr/>
        </p:nvCxnSpPr>
        <p:spPr>
          <a:xfrm>
            <a:off x="802493" y="6594365"/>
            <a:ext cx="433282" cy="0"/>
          </a:xfrm>
          <a:prstGeom prst="line">
            <a:avLst/>
          </a:prstGeom>
          <a:ln w="28575">
            <a:solidFill>
              <a:srgbClr val="4472C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1487CEC-F7D1-0B48-A432-56619951DD4A}"/>
              </a:ext>
            </a:extLst>
          </p:cNvPr>
          <p:cNvSpPr txBox="1"/>
          <p:nvPr/>
        </p:nvSpPr>
        <p:spPr>
          <a:xfrm>
            <a:off x="1234574" y="6431332"/>
            <a:ext cx="3783793" cy="307777"/>
          </a:xfrm>
          <a:prstGeom prst="rect">
            <a:avLst/>
          </a:prstGeom>
          <a:noFill/>
        </p:spPr>
        <p:txBody>
          <a:bodyPr wrap="none" rtlCol="0">
            <a:spAutoFit/>
          </a:bodyPr>
          <a:lstStyle/>
          <a:p>
            <a:r>
              <a:rPr lang="en-US" sz="1400" dirty="0"/>
              <a:t>DBN-upper bound (still drawn at 0.5, is now 0.22)</a:t>
            </a:r>
          </a:p>
        </p:txBody>
      </p:sp>
    </p:spTree>
    <p:extLst>
      <p:ext uri="{BB962C8B-B14F-4D97-AF65-F5344CB8AC3E}">
        <p14:creationId xmlns:p14="http://schemas.microsoft.com/office/powerpoint/2010/main" val="4135521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B9340D-E051-6646-BFB0-6A771772A465}"/>
              </a:ext>
            </a:extLst>
          </p:cNvPr>
          <p:cNvPicPr>
            <a:picLocks noChangeAspect="1"/>
          </p:cNvPicPr>
          <p:nvPr/>
        </p:nvPicPr>
        <p:blipFill>
          <a:blip r:embed="rId3"/>
          <a:stretch>
            <a:fillRect/>
          </a:stretch>
        </p:blipFill>
        <p:spPr>
          <a:xfrm>
            <a:off x="6210786" y="1148917"/>
            <a:ext cx="5271061" cy="4274120"/>
          </a:xfrm>
          <a:prstGeom prst="rect">
            <a:avLst/>
          </a:prstGeom>
        </p:spPr>
      </p:pic>
      <p:sp>
        <p:nvSpPr>
          <p:cNvPr id="17" name="TextBox 16">
            <a:extLst>
              <a:ext uri="{FF2B5EF4-FFF2-40B4-BE49-F238E27FC236}">
                <a16:creationId xmlns:a16="http://schemas.microsoft.com/office/drawing/2014/main" id="{2FB2ACC8-3632-0D43-94BE-13F989E39012}"/>
              </a:ext>
            </a:extLst>
          </p:cNvPr>
          <p:cNvSpPr txBox="1"/>
          <p:nvPr/>
        </p:nvSpPr>
        <p:spPr>
          <a:xfrm>
            <a:off x="1922505" y="-16367"/>
            <a:ext cx="8893201" cy="461665"/>
          </a:xfrm>
          <a:prstGeom prst="rect">
            <a:avLst/>
          </a:prstGeom>
          <a:noFill/>
        </p:spPr>
        <p:txBody>
          <a:bodyPr wrap="square" rtlCol="0">
            <a:spAutoFit/>
          </a:bodyPr>
          <a:lstStyle/>
          <a:p>
            <a:r>
              <a:rPr lang="en-US" sz="2400" dirty="0"/>
              <a:t>Trajectory of a real zero ‘flying beneath’ a pair of complex zeros </a:t>
            </a:r>
          </a:p>
        </p:txBody>
      </p:sp>
      <p:cxnSp>
        <p:nvCxnSpPr>
          <p:cNvPr id="65" name="Straight Connector 64">
            <a:extLst>
              <a:ext uri="{FF2B5EF4-FFF2-40B4-BE49-F238E27FC236}">
                <a16:creationId xmlns:a16="http://schemas.microsoft.com/office/drawing/2014/main" id="{85B355B1-0121-2740-B7D5-E439B04DD434}"/>
              </a:ext>
            </a:extLst>
          </p:cNvPr>
          <p:cNvCxnSpPr/>
          <p:nvPr/>
        </p:nvCxnSpPr>
        <p:spPr>
          <a:xfrm>
            <a:off x="0" y="434503"/>
            <a:ext cx="1219200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AC365544-204B-274D-A64F-1C042CA4BD84}"/>
              </a:ext>
            </a:extLst>
          </p:cNvPr>
          <p:cNvSpPr txBox="1"/>
          <p:nvPr/>
        </p:nvSpPr>
        <p:spPr>
          <a:xfrm>
            <a:off x="1234574" y="5832245"/>
            <a:ext cx="1826782" cy="307777"/>
          </a:xfrm>
          <a:prstGeom prst="rect">
            <a:avLst/>
          </a:prstGeom>
          <a:noFill/>
        </p:spPr>
        <p:txBody>
          <a:bodyPr wrap="none" rtlCol="0">
            <a:spAutoFit/>
          </a:bodyPr>
          <a:lstStyle/>
          <a:p>
            <a:r>
              <a:rPr lang="en-US" sz="1400" dirty="0"/>
              <a:t>trajectory of real zeros</a:t>
            </a:r>
          </a:p>
        </p:txBody>
      </p:sp>
      <p:cxnSp>
        <p:nvCxnSpPr>
          <p:cNvPr id="127" name="Straight Connector 126">
            <a:extLst>
              <a:ext uri="{FF2B5EF4-FFF2-40B4-BE49-F238E27FC236}">
                <a16:creationId xmlns:a16="http://schemas.microsoft.com/office/drawing/2014/main" id="{65E8C4E6-3A18-6241-A97D-9E2C80B8391D}"/>
              </a:ext>
            </a:extLst>
          </p:cNvPr>
          <p:cNvCxnSpPr/>
          <p:nvPr/>
        </p:nvCxnSpPr>
        <p:spPr>
          <a:xfrm>
            <a:off x="793067" y="5995278"/>
            <a:ext cx="433282" cy="0"/>
          </a:xfrm>
          <a:prstGeom prst="line">
            <a:avLst/>
          </a:prstGeom>
          <a:ln w="28575">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6EB7712-C372-9541-BD97-AE5B807399C5}"/>
              </a:ext>
            </a:extLst>
          </p:cNvPr>
          <p:cNvSpPr txBox="1"/>
          <p:nvPr/>
        </p:nvSpPr>
        <p:spPr>
          <a:xfrm>
            <a:off x="1234574" y="6130973"/>
            <a:ext cx="2161617" cy="307777"/>
          </a:xfrm>
          <a:prstGeom prst="rect">
            <a:avLst/>
          </a:prstGeom>
          <a:noFill/>
        </p:spPr>
        <p:txBody>
          <a:bodyPr wrap="none" rtlCol="0">
            <a:spAutoFit/>
          </a:bodyPr>
          <a:lstStyle/>
          <a:p>
            <a:r>
              <a:rPr lang="en-US" sz="1400" dirty="0"/>
              <a:t>trajectory of complex zeros</a:t>
            </a:r>
          </a:p>
        </p:txBody>
      </p:sp>
      <p:cxnSp>
        <p:nvCxnSpPr>
          <p:cNvPr id="67" name="Straight Connector 66">
            <a:extLst>
              <a:ext uri="{FF2B5EF4-FFF2-40B4-BE49-F238E27FC236}">
                <a16:creationId xmlns:a16="http://schemas.microsoft.com/office/drawing/2014/main" id="{28E6D438-B96D-DA41-BD76-6DAF4F719A9F}"/>
              </a:ext>
            </a:extLst>
          </p:cNvPr>
          <p:cNvCxnSpPr/>
          <p:nvPr/>
        </p:nvCxnSpPr>
        <p:spPr>
          <a:xfrm>
            <a:off x="802493" y="6294006"/>
            <a:ext cx="433282" cy="0"/>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B3558B8-7B93-BE4E-877D-7FA7E21E2788}"/>
              </a:ext>
            </a:extLst>
          </p:cNvPr>
          <p:cNvSpPr txBox="1"/>
          <p:nvPr/>
        </p:nvSpPr>
        <p:spPr>
          <a:xfrm>
            <a:off x="6369106" y="3305640"/>
            <a:ext cx="245580" cy="307777"/>
          </a:xfrm>
          <a:prstGeom prst="rect">
            <a:avLst/>
          </a:prstGeom>
          <a:noFill/>
        </p:spPr>
        <p:txBody>
          <a:bodyPr wrap="none" rtlCol="0">
            <a:spAutoFit/>
          </a:bodyPr>
          <a:lstStyle/>
          <a:p>
            <a:r>
              <a:rPr lang="en-US" sz="1400" i="1" dirty="0">
                <a:solidFill>
                  <a:schemeClr val="accent1"/>
                </a:solidFill>
              </a:rPr>
              <a:t>t</a:t>
            </a:r>
          </a:p>
        </p:txBody>
      </p:sp>
      <p:sp>
        <p:nvSpPr>
          <p:cNvPr id="28" name="TextBox 27">
            <a:extLst>
              <a:ext uri="{FF2B5EF4-FFF2-40B4-BE49-F238E27FC236}">
                <a16:creationId xmlns:a16="http://schemas.microsoft.com/office/drawing/2014/main" id="{0D5F92B1-44FC-2C4B-99D2-DD4A1C4FAB8F}"/>
              </a:ext>
            </a:extLst>
          </p:cNvPr>
          <p:cNvSpPr txBox="1"/>
          <p:nvPr/>
        </p:nvSpPr>
        <p:spPr>
          <a:xfrm>
            <a:off x="8830331" y="5261570"/>
            <a:ext cx="263214" cy="307777"/>
          </a:xfrm>
          <a:prstGeom prst="rect">
            <a:avLst/>
          </a:prstGeom>
          <a:noFill/>
        </p:spPr>
        <p:txBody>
          <a:bodyPr wrap="none" rtlCol="0">
            <a:spAutoFit/>
          </a:bodyPr>
          <a:lstStyle/>
          <a:p>
            <a:r>
              <a:rPr lang="en-US" sz="1400" i="1" dirty="0">
                <a:solidFill>
                  <a:schemeClr val="accent1"/>
                </a:solidFill>
              </a:rPr>
              <a:t>x</a:t>
            </a:r>
          </a:p>
        </p:txBody>
      </p:sp>
      <p:sp>
        <p:nvSpPr>
          <p:cNvPr id="30" name="TextBox 29">
            <a:extLst>
              <a:ext uri="{FF2B5EF4-FFF2-40B4-BE49-F238E27FC236}">
                <a16:creationId xmlns:a16="http://schemas.microsoft.com/office/drawing/2014/main" id="{850F6203-2470-8149-BD83-534E25381818}"/>
              </a:ext>
            </a:extLst>
          </p:cNvPr>
          <p:cNvSpPr txBox="1"/>
          <p:nvPr/>
        </p:nvSpPr>
        <p:spPr>
          <a:xfrm>
            <a:off x="11095507" y="4599811"/>
            <a:ext cx="264816" cy="307777"/>
          </a:xfrm>
          <a:prstGeom prst="rect">
            <a:avLst/>
          </a:prstGeom>
          <a:noFill/>
        </p:spPr>
        <p:txBody>
          <a:bodyPr wrap="none" rtlCol="0">
            <a:spAutoFit/>
          </a:bodyPr>
          <a:lstStyle/>
          <a:p>
            <a:r>
              <a:rPr lang="en-US" sz="1400" i="1" dirty="0">
                <a:solidFill>
                  <a:schemeClr val="accent1"/>
                </a:solidFill>
              </a:rPr>
              <a:t>y</a:t>
            </a:r>
          </a:p>
        </p:txBody>
      </p:sp>
      <p:pic>
        <p:nvPicPr>
          <p:cNvPr id="5" name="Picture 4">
            <a:extLst>
              <a:ext uri="{FF2B5EF4-FFF2-40B4-BE49-F238E27FC236}">
                <a16:creationId xmlns:a16="http://schemas.microsoft.com/office/drawing/2014/main" id="{902EA58C-D8DE-964B-AA56-708FD9B9676B}"/>
              </a:ext>
            </a:extLst>
          </p:cNvPr>
          <p:cNvPicPr>
            <a:picLocks noChangeAspect="1"/>
          </p:cNvPicPr>
          <p:nvPr/>
        </p:nvPicPr>
        <p:blipFill>
          <a:blip r:embed="rId4"/>
          <a:stretch>
            <a:fillRect/>
          </a:stretch>
        </p:blipFill>
        <p:spPr>
          <a:xfrm>
            <a:off x="226248" y="1374628"/>
            <a:ext cx="4737377" cy="4040830"/>
          </a:xfrm>
          <a:prstGeom prst="rect">
            <a:avLst/>
          </a:prstGeom>
        </p:spPr>
      </p:pic>
      <p:sp>
        <p:nvSpPr>
          <p:cNvPr id="29" name="TextBox 28">
            <a:extLst>
              <a:ext uri="{FF2B5EF4-FFF2-40B4-BE49-F238E27FC236}">
                <a16:creationId xmlns:a16="http://schemas.microsoft.com/office/drawing/2014/main" id="{AE4A0006-FF64-414A-81DB-D9FED973DF4F}"/>
              </a:ext>
            </a:extLst>
          </p:cNvPr>
          <p:cNvSpPr txBox="1"/>
          <p:nvPr/>
        </p:nvSpPr>
        <p:spPr>
          <a:xfrm flipH="1">
            <a:off x="4642299" y="4351652"/>
            <a:ext cx="808924" cy="307777"/>
          </a:xfrm>
          <a:prstGeom prst="rect">
            <a:avLst/>
          </a:prstGeom>
          <a:noFill/>
        </p:spPr>
        <p:txBody>
          <a:bodyPr wrap="square" rtlCol="0">
            <a:spAutoFit/>
          </a:bodyPr>
          <a:lstStyle/>
          <a:p>
            <a:r>
              <a:rPr lang="en-US" sz="1400" i="1" dirty="0">
                <a:solidFill>
                  <a:schemeClr val="accent1"/>
                </a:solidFill>
              </a:rPr>
              <a:t>x</a:t>
            </a:r>
          </a:p>
        </p:txBody>
      </p:sp>
      <p:sp>
        <p:nvSpPr>
          <p:cNvPr id="11" name="TextBox 10">
            <a:extLst>
              <a:ext uri="{FF2B5EF4-FFF2-40B4-BE49-F238E27FC236}">
                <a16:creationId xmlns:a16="http://schemas.microsoft.com/office/drawing/2014/main" id="{B7688BBD-1B0D-7144-81E5-C235A4BD1846}"/>
              </a:ext>
            </a:extLst>
          </p:cNvPr>
          <p:cNvSpPr txBox="1"/>
          <p:nvPr/>
        </p:nvSpPr>
        <p:spPr>
          <a:xfrm>
            <a:off x="4298549" y="3151751"/>
            <a:ext cx="245580" cy="307777"/>
          </a:xfrm>
          <a:prstGeom prst="rect">
            <a:avLst/>
          </a:prstGeom>
          <a:noFill/>
        </p:spPr>
        <p:txBody>
          <a:bodyPr wrap="none" rtlCol="0">
            <a:spAutoFit/>
          </a:bodyPr>
          <a:lstStyle/>
          <a:p>
            <a:r>
              <a:rPr lang="en-US" sz="1400" i="1" dirty="0">
                <a:solidFill>
                  <a:schemeClr val="accent1"/>
                </a:solidFill>
              </a:rPr>
              <a:t>t</a:t>
            </a:r>
          </a:p>
        </p:txBody>
      </p:sp>
      <p:sp>
        <p:nvSpPr>
          <p:cNvPr id="70" name="TextBox 69">
            <a:extLst>
              <a:ext uri="{FF2B5EF4-FFF2-40B4-BE49-F238E27FC236}">
                <a16:creationId xmlns:a16="http://schemas.microsoft.com/office/drawing/2014/main" id="{1FE3C683-68EA-044A-9AC4-A0A7ECBC4ADB}"/>
              </a:ext>
            </a:extLst>
          </p:cNvPr>
          <p:cNvSpPr txBox="1"/>
          <p:nvPr/>
        </p:nvSpPr>
        <p:spPr>
          <a:xfrm>
            <a:off x="2367076" y="3153145"/>
            <a:ext cx="264816" cy="307777"/>
          </a:xfrm>
          <a:prstGeom prst="rect">
            <a:avLst/>
          </a:prstGeom>
          <a:noFill/>
        </p:spPr>
        <p:txBody>
          <a:bodyPr wrap="none" rtlCol="0">
            <a:spAutoFit/>
          </a:bodyPr>
          <a:lstStyle/>
          <a:p>
            <a:r>
              <a:rPr lang="en-US" sz="1400" i="1" dirty="0">
                <a:solidFill>
                  <a:schemeClr val="accent1"/>
                </a:solidFill>
              </a:rPr>
              <a:t>y</a:t>
            </a:r>
          </a:p>
        </p:txBody>
      </p:sp>
      <p:sp>
        <p:nvSpPr>
          <p:cNvPr id="22" name="TextBox 21">
            <a:extLst>
              <a:ext uri="{FF2B5EF4-FFF2-40B4-BE49-F238E27FC236}">
                <a16:creationId xmlns:a16="http://schemas.microsoft.com/office/drawing/2014/main" id="{2C8F3766-82D9-8E4D-B3EE-1067AA626E32}"/>
              </a:ext>
            </a:extLst>
          </p:cNvPr>
          <p:cNvSpPr txBox="1"/>
          <p:nvPr/>
        </p:nvSpPr>
        <p:spPr>
          <a:xfrm>
            <a:off x="2519476" y="3305545"/>
            <a:ext cx="264816" cy="307777"/>
          </a:xfrm>
          <a:prstGeom prst="rect">
            <a:avLst/>
          </a:prstGeom>
          <a:noFill/>
        </p:spPr>
        <p:txBody>
          <a:bodyPr wrap="none" rtlCol="0">
            <a:spAutoFit/>
          </a:bodyPr>
          <a:lstStyle/>
          <a:p>
            <a:r>
              <a:rPr lang="en-US" sz="1400" i="1" dirty="0">
                <a:solidFill>
                  <a:schemeClr val="accent1"/>
                </a:solidFill>
              </a:rPr>
              <a:t>y</a:t>
            </a:r>
          </a:p>
        </p:txBody>
      </p:sp>
      <p:sp>
        <p:nvSpPr>
          <p:cNvPr id="23" name="TextBox 22">
            <a:extLst>
              <a:ext uri="{FF2B5EF4-FFF2-40B4-BE49-F238E27FC236}">
                <a16:creationId xmlns:a16="http://schemas.microsoft.com/office/drawing/2014/main" id="{043AE2BC-FC9C-CA41-9D78-DF861178591E}"/>
              </a:ext>
            </a:extLst>
          </p:cNvPr>
          <p:cNvSpPr txBox="1"/>
          <p:nvPr/>
        </p:nvSpPr>
        <p:spPr>
          <a:xfrm>
            <a:off x="4310563" y="5569347"/>
            <a:ext cx="2825249" cy="1077218"/>
          </a:xfrm>
          <a:prstGeom prst="rect">
            <a:avLst/>
          </a:prstGeom>
          <a:solidFill>
            <a:schemeClr val="accent6">
              <a:lumMod val="20000"/>
              <a:lumOff val="80000"/>
            </a:schemeClr>
          </a:solidFill>
        </p:spPr>
        <p:txBody>
          <a:bodyPr wrap="square" rtlCol="0">
            <a:spAutoFit/>
          </a:bodyPr>
          <a:lstStyle/>
          <a:p>
            <a:pPr algn="ctr"/>
            <a:r>
              <a:rPr lang="en-US" sz="1600" dirty="0"/>
              <a:t>1.</a:t>
            </a:r>
            <a:r>
              <a:rPr lang="en-US" sz="1200" dirty="0"/>
              <a:t> </a:t>
            </a:r>
            <a:r>
              <a:rPr lang="en-US" sz="1200" dirty="0">
                <a:cs typeface="Verdana" panose="020B0604030504040204" pitchFamily="34" charset="0"/>
              </a:rPr>
              <a:t>Example of a trajectory of a real zero flying beneath a pair a complex zeros and thereby apparently inducing an acceleration of the complex zeros (i.e. slowing down their falling speed) </a:t>
            </a:r>
            <a:endParaRPr lang="en-US" sz="1200" dirty="0"/>
          </a:p>
        </p:txBody>
      </p:sp>
      <p:cxnSp>
        <p:nvCxnSpPr>
          <p:cNvPr id="24" name="Straight Connector 23">
            <a:extLst>
              <a:ext uri="{FF2B5EF4-FFF2-40B4-BE49-F238E27FC236}">
                <a16:creationId xmlns:a16="http://schemas.microsoft.com/office/drawing/2014/main" id="{DD4C9381-B5A3-DE49-A099-9685960F5F1D}"/>
              </a:ext>
            </a:extLst>
          </p:cNvPr>
          <p:cNvCxnSpPr>
            <a:cxnSpLocks/>
            <a:stCxn id="23" idx="3"/>
          </p:cNvCxnSpPr>
          <p:nvPr/>
        </p:nvCxnSpPr>
        <p:spPr>
          <a:xfrm flipV="1">
            <a:off x="7135812" y="4659430"/>
            <a:ext cx="3103743" cy="1448526"/>
          </a:xfrm>
          <a:prstGeom prst="line">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7B5919A-7AE0-F247-9624-B5BEA8A96781}"/>
              </a:ext>
            </a:extLst>
          </p:cNvPr>
          <p:cNvCxnSpPr>
            <a:cxnSpLocks/>
            <a:stCxn id="23" idx="1"/>
          </p:cNvCxnSpPr>
          <p:nvPr/>
        </p:nvCxnSpPr>
        <p:spPr>
          <a:xfrm flipH="1" flipV="1">
            <a:off x="3069581" y="3243532"/>
            <a:ext cx="1240982" cy="2864424"/>
          </a:xfrm>
          <a:prstGeom prst="line">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823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FB2ACC8-3632-0D43-94BE-13F989E39012}"/>
              </a:ext>
            </a:extLst>
          </p:cNvPr>
          <p:cNvSpPr txBox="1"/>
          <p:nvPr/>
        </p:nvSpPr>
        <p:spPr>
          <a:xfrm>
            <a:off x="2315382" y="-9177"/>
            <a:ext cx="8893201" cy="461665"/>
          </a:xfrm>
          <a:prstGeom prst="rect">
            <a:avLst/>
          </a:prstGeom>
          <a:noFill/>
        </p:spPr>
        <p:txBody>
          <a:bodyPr wrap="square" rtlCol="0">
            <a:spAutoFit/>
          </a:bodyPr>
          <a:lstStyle/>
          <a:p>
            <a:r>
              <a:rPr lang="en-US" sz="2400" dirty="0"/>
              <a:t>Trajectories complex zeros apparently can’t cross each other</a:t>
            </a:r>
          </a:p>
        </p:txBody>
      </p:sp>
      <p:cxnSp>
        <p:nvCxnSpPr>
          <p:cNvPr id="65" name="Straight Connector 64">
            <a:extLst>
              <a:ext uri="{FF2B5EF4-FFF2-40B4-BE49-F238E27FC236}">
                <a16:creationId xmlns:a16="http://schemas.microsoft.com/office/drawing/2014/main" id="{85B355B1-0121-2740-B7D5-E439B04DD434}"/>
              </a:ext>
            </a:extLst>
          </p:cNvPr>
          <p:cNvCxnSpPr/>
          <p:nvPr/>
        </p:nvCxnSpPr>
        <p:spPr>
          <a:xfrm>
            <a:off x="0" y="434503"/>
            <a:ext cx="1219200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8DEF40E9-E6C2-1242-B686-69B7F2D2D03C}"/>
              </a:ext>
            </a:extLst>
          </p:cNvPr>
          <p:cNvSpPr txBox="1"/>
          <p:nvPr/>
        </p:nvSpPr>
        <p:spPr>
          <a:xfrm>
            <a:off x="6639782" y="5637653"/>
            <a:ext cx="3485556" cy="1015663"/>
          </a:xfrm>
          <a:prstGeom prst="rect">
            <a:avLst/>
          </a:prstGeom>
          <a:solidFill>
            <a:schemeClr val="accent6">
              <a:lumMod val="20000"/>
              <a:lumOff val="80000"/>
            </a:schemeClr>
          </a:solidFill>
        </p:spPr>
        <p:txBody>
          <a:bodyPr wrap="square" rtlCol="0">
            <a:spAutoFit/>
          </a:bodyPr>
          <a:lstStyle/>
          <a:p>
            <a:pPr algn="ctr"/>
            <a:r>
              <a:rPr lang="en-US" sz="1200" b="1" dirty="0"/>
              <a:t>2.</a:t>
            </a:r>
            <a:r>
              <a:rPr lang="en-US" sz="1200" dirty="0"/>
              <a:t> Complex zeros appear to travel in “x-lanes” across time, i.e. a complex zero is not allowed to fly beneath another complex zero. Or stronger: at a certain t, there can exist only 1 pair of complex zeros for a certain x.</a:t>
            </a:r>
            <a:endParaRPr lang="en-US" sz="1200" baseline="-25000" dirty="0"/>
          </a:p>
        </p:txBody>
      </p:sp>
      <p:sp>
        <p:nvSpPr>
          <p:cNvPr id="105" name="TextBox 104">
            <a:extLst>
              <a:ext uri="{FF2B5EF4-FFF2-40B4-BE49-F238E27FC236}">
                <a16:creationId xmlns:a16="http://schemas.microsoft.com/office/drawing/2014/main" id="{FAE4FF07-FAFD-3D4B-8B96-947A76BD50DC}"/>
              </a:ext>
            </a:extLst>
          </p:cNvPr>
          <p:cNvSpPr txBox="1"/>
          <p:nvPr/>
        </p:nvSpPr>
        <p:spPr>
          <a:xfrm>
            <a:off x="8052633" y="716767"/>
            <a:ext cx="2476283" cy="892552"/>
          </a:xfrm>
          <a:prstGeom prst="rect">
            <a:avLst/>
          </a:prstGeom>
          <a:solidFill>
            <a:schemeClr val="accent6">
              <a:lumMod val="20000"/>
              <a:lumOff val="80000"/>
            </a:schemeClr>
          </a:solidFill>
        </p:spPr>
        <p:txBody>
          <a:bodyPr wrap="square" rtlCol="0">
            <a:spAutoFit/>
          </a:bodyPr>
          <a:lstStyle/>
          <a:p>
            <a:pPr algn="ctr"/>
            <a:r>
              <a:rPr lang="en-US" sz="1600" dirty="0"/>
              <a:t>1.</a:t>
            </a:r>
            <a:r>
              <a:rPr lang="en-US" sz="1200" dirty="0"/>
              <a:t> The attractive force between the conjugates can be stronger than the horizontal force (from the higher density of zeros on the right).</a:t>
            </a:r>
            <a:endParaRPr lang="en-US" sz="1600" baseline="-25000" dirty="0"/>
          </a:p>
        </p:txBody>
      </p:sp>
      <p:sp>
        <p:nvSpPr>
          <p:cNvPr id="119" name="TextBox 118">
            <a:extLst>
              <a:ext uri="{FF2B5EF4-FFF2-40B4-BE49-F238E27FC236}">
                <a16:creationId xmlns:a16="http://schemas.microsoft.com/office/drawing/2014/main" id="{AC365544-204B-274D-A64F-1C042CA4BD84}"/>
              </a:ext>
            </a:extLst>
          </p:cNvPr>
          <p:cNvSpPr txBox="1"/>
          <p:nvPr/>
        </p:nvSpPr>
        <p:spPr>
          <a:xfrm>
            <a:off x="1234574" y="5701617"/>
            <a:ext cx="1826782" cy="307777"/>
          </a:xfrm>
          <a:prstGeom prst="rect">
            <a:avLst/>
          </a:prstGeom>
          <a:noFill/>
        </p:spPr>
        <p:txBody>
          <a:bodyPr wrap="none" rtlCol="0">
            <a:spAutoFit/>
          </a:bodyPr>
          <a:lstStyle/>
          <a:p>
            <a:r>
              <a:rPr lang="en-US" sz="1400" dirty="0"/>
              <a:t>trajectory of real zeros</a:t>
            </a:r>
          </a:p>
        </p:txBody>
      </p:sp>
      <p:cxnSp>
        <p:nvCxnSpPr>
          <p:cNvPr id="127" name="Straight Connector 126">
            <a:extLst>
              <a:ext uri="{FF2B5EF4-FFF2-40B4-BE49-F238E27FC236}">
                <a16:creationId xmlns:a16="http://schemas.microsoft.com/office/drawing/2014/main" id="{65E8C4E6-3A18-6241-A97D-9E2C80B8391D}"/>
              </a:ext>
            </a:extLst>
          </p:cNvPr>
          <p:cNvCxnSpPr/>
          <p:nvPr/>
        </p:nvCxnSpPr>
        <p:spPr>
          <a:xfrm>
            <a:off x="802493" y="5864650"/>
            <a:ext cx="433282" cy="0"/>
          </a:xfrm>
          <a:prstGeom prst="line">
            <a:avLst/>
          </a:prstGeom>
          <a:ln w="28575">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6AED873-65DB-3349-A09B-729FD6A5CCCB}"/>
              </a:ext>
            </a:extLst>
          </p:cNvPr>
          <p:cNvPicPr>
            <a:picLocks noChangeAspect="1"/>
          </p:cNvPicPr>
          <p:nvPr/>
        </p:nvPicPr>
        <p:blipFill>
          <a:blip r:embed="rId3"/>
          <a:stretch>
            <a:fillRect/>
          </a:stretch>
        </p:blipFill>
        <p:spPr>
          <a:xfrm>
            <a:off x="8222383" y="1921932"/>
            <a:ext cx="3969617" cy="3128412"/>
          </a:xfrm>
          <a:prstGeom prst="rect">
            <a:avLst/>
          </a:prstGeom>
        </p:spPr>
      </p:pic>
      <p:pic>
        <p:nvPicPr>
          <p:cNvPr id="9" name="Picture 8">
            <a:extLst>
              <a:ext uri="{FF2B5EF4-FFF2-40B4-BE49-F238E27FC236}">
                <a16:creationId xmlns:a16="http://schemas.microsoft.com/office/drawing/2014/main" id="{09644ED5-A3FE-E846-B72A-B0CB123FA594}"/>
              </a:ext>
            </a:extLst>
          </p:cNvPr>
          <p:cNvPicPr>
            <a:picLocks noChangeAspect="1"/>
          </p:cNvPicPr>
          <p:nvPr/>
        </p:nvPicPr>
        <p:blipFill>
          <a:blip r:embed="rId4"/>
          <a:stretch>
            <a:fillRect/>
          </a:stretch>
        </p:blipFill>
        <p:spPr>
          <a:xfrm>
            <a:off x="3859358" y="1927234"/>
            <a:ext cx="4315005" cy="3160817"/>
          </a:xfrm>
          <a:prstGeom prst="rect">
            <a:avLst/>
          </a:prstGeom>
        </p:spPr>
      </p:pic>
      <p:pic>
        <p:nvPicPr>
          <p:cNvPr id="10" name="Picture 9">
            <a:extLst>
              <a:ext uri="{FF2B5EF4-FFF2-40B4-BE49-F238E27FC236}">
                <a16:creationId xmlns:a16="http://schemas.microsoft.com/office/drawing/2014/main" id="{1AC24BA2-308E-AD4D-8A01-F8A0FAC72563}"/>
              </a:ext>
            </a:extLst>
          </p:cNvPr>
          <p:cNvPicPr>
            <a:picLocks noChangeAspect="1"/>
          </p:cNvPicPr>
          <p:nvPr/>
        </p:nvPicPr>
        <p:blipFill>
          <a:blip r:embed="rId5"/>
          <a:stretch>
            <a:fillRect/>
          </a:stretch>
        </p:blipFill>
        <p:spPr>
          <a:xfrm>
            <a:off x="-23916" y="1982588"/>
            <a:ext cx="3675077" cy="3067755"/>
          </a:xfrm>
          <a:prstGeom prst="rect">
            <a:avLst/>
          </a:prstGeom>
        </p:spPr>
      </p:pic>
      <p:sp>
        <p:nvSpPr>
          <p:cNvPr id="66" name="TextBox 65">
            <a:extLst>
              <a:ext uri="{FF2B5EF4-FFF2-40B4-BE49-F238E27FC236}">
                <a16:creationId xmlns:a16="http://schemas.microsoft.com/office/drawing/2014/main" id="{76EB7712-C372-9541-BD97-AE5B807399C5}"/>
              </a:ext>
            </a:extLst>
          </p:cNvPr>
          <p:cNvSpPr txBox="1"/>
          <p:nvPr/>
        </p:nvSpPr>
        <p:spPr>
          <a:xfrm>
            <a:off x="1234574" y="6000345"/>
            <a:ext cx="2161617" cy="307777"/>
          </a:xfrm>
          <a:prstGeom prst="rect">
            <a:avLst/>
          </a:prstGeom>
          <a:noFill/>
        </p:spPr>
        <p:txBody>
          <a:bodyPr wrap="none" rtlCol="0">
            <a:spAutoFit/>
          </a:bodyPr>
          <a:lstStyle/>
          <a:p>
            <a:r>
              <a:rPr lang="en-US" sz="1400" dirty="0"/>
              <a:t>trajectory of complex zeros</a:t>
            </a:r>
          </a:p>
        </p:txBody>
      </p:sp>
      <p:cxnSp>
        <p:nvCxnSpPr>
          <p:cNvPr id="67" name="Straight Connector 66">
            <a:extLst>
              <a:ext uri="{FF2B5EF4-FFF2-40B4-BE49-F238E27FC236}">
                <a16:creationId xmlns:a16="http://schemas.microsoft.com/office/drawing/2014/main" id="{28E6D438-B96D-DA41-BD76-6DAF4F719A9F}"/>
              </a:ext>
            </a:extLst>
          </p:cNvPr>
          <p:cNvCxnSpPr/>
          <p:nvPr/>
        </p:nvCxnSpPr>
        <p:spPr>
          <a:xfrm>
            <a:off x="802493" y="6163378"/>
            <a:ext cx="433282" cy="0"/>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7688BBD-1B0D-7144-81E5-C235A4BD1846}"/>
              </a:ext>
            </a:extLst>
          </p:cNvPr>
          <p:cNvSpPr txBox="1"/>
          <p:nvPr/>
        </p:nvSpPr>
        <p:spPr>
          <a:xfrm>
            <a:off x="457200" y="3322976"/>
            <a:ext cx="245580" cy="307777"/>
          </a:xfrm>
          <a:prstGeom prst="rect">
            <a:avLst/>
          </a:prstGeom>
          <a:noFill/>
        </p:spPr>
        <p:txBody>
          <a:bodyPr wrap="none" rtlCol="0">
            <a:spAutoFit/>
          </a:bodyPr>
          <a:lstStyle/>
          <a:p>
            <a:r>
              <a:rPr lang="en-US" sz="1400" i="1" dirty="0">
                <a:solidFill>
                  <a:schemeClr val="accent1"/>
                </a:solidFill>
              </a:rPr>
              <a:t>t</a:t>
            </a:r>
          </a:p>
        </p:txBody>
      </p:sp>
      <p:sp>
        <p:nvSpPr>
          <p:cNvPr id="68" name="TextBox 67">
            <a:extLst>
              <a:ext uri="{FF2B5EF4-FFF2-40B4-BE49-F238E27FC236}">
                <a16:creationId xmlns:a16="http://schemas.microsoft.com/office/drawing/2014/main" id="{3B3558B8-7B93-BE4E-877D-7FA7E21E2788}"/>
              </a:ext>
            </a:extLst>
          </p:cNvPr>
          <p:cNvSpPr txBox="1"/>
          <p:nvPr/>
        </p:nvSpPr>
        <p:spPr>
          <a:xfrm>
            <a:off x="3808786" y="3339869"/>
            <a:ext cx="245580" cy="307777"/>
          </a:xfrm>
          <a:prstGeom prst="rect">
            <a:avLst/>
          </a:prstGeom>
          <a:noFill/>
        </p:spPr>
        <p:txBody>
          <a:bodyPr wrap="none" rtlCol="0">
            <a:spAutoFit/>
          </a:bodyPr>
          <a:lstStyle/>
          <a:p>
            <a:r>
              <a:rPr lang="en-US" sz="1400" i="1" dirty="0">
                <a:solidFill>
                  <a:schemeClr val="accent1"/>
                </a:solidFill>
              </a:rPr>
              <a:t>t</a:t>
            </a:r>
          </a:p>
        </p:txBody>
      </p:sp>
      <p:sp>
        <p:nvSpPr>
          <p:cNvPr id="69" name="TextBox 68">
            <a:extLst>
              <a:ext uri="{FF2B5EF4-FFF2-40B4-BE49-F238E27FC236}">
                <a16:creationId xmlns:a16="http://schemas.microsoft.com/office/drawing/2014/main" id="{B161E9B4-4EC2-B745-9FCB-9D8C59B57BF0}"/>
              </a:ext>
            </a:extLst>
          </p:cNvPr>
          <p:cNvSpPr txBox="1"/>
          <p:nvPr/>
        </p:nvSpPr>
        <p:spPr>
          <a:xfrm>
            <a:off x="8170725" y="3362576"/>
            <a:ext cx="245580" cy="307777"/>
          </a:xfrm>
          <a:prstGeom prst="rect">
            <a:avLst/>
          </a:prstGeom>
          <a:noFill/>
        </p:spPr>
        <p:txBody>
          <a:bodyPr wrap="none" rtlCol="0">
            <a:spAutoFit/>
          </a:bodyPr>
          <a:lstStyle/>
          <a:p>
            <a:r>
              <a:rPr lang="en-US" sz="1400" i="1" dirty="0">
                <a:solidFill>
                  <a:schemeClr val="accent1"/>
                </a:solidFill>
              </a:rPr>
              <a:t>t</a:t>
            </a:r>
          </a:p>
        </p:txBody>
      </p:sp>
      <p:sp>
        <p:nvSpPr>
          <p:cNvPr id="70" name="TextBox 69">
            <a:extLst>
              <a:ext uri="{FF2B5EF4-FFF2-40B4-BE49-F238E27FC236}">
                <a16:creationId xmlns:a16="http://schemas.microsoft.com/office/drawing/2014/main" id="{1FE3C683-68EA-044A-9AC4-A0A7ECBC4ADB}"/>
              </a:ext>
            </a:extLst>
          </p:cNvPr>
          <p:cNvSpPr txBox="1"/>
          <p:nvPr/>
        </p:nvSpPr>
        <p:spPr>
          <a:xfrm>
            <a:off x="1898167" y="4866259"/>
            <a:ext cx="264816" cy="307777"/>
          </a:xfrm>
          <a:prstGeom prst="rect">
            <a:avLst/>
          </a:prstGeom>
          <a:noFill/>
        </p:spPr>
        <p:txBody>
          <a:bodyPr wrap="none" rtlCol="0">
            <a:spAutoFit/>
          </a:bodyPr>
          <a:lstStyle/>
          <a:p>
            <a:r>
              <a:rPr lang="en-US" sz="1400" i="1" dirty="0">
                <a:solidFill>
                  <a:schemeClr val="accent1"/>
                </a:solidFill>
              </a:rPr>
              <a:t>y</a:t>
            </a:r>
          </a:p>
        </p:txBody>
      </p:sp>
      <p:sp>
        <p:nvSpPr>
          <p:cNvPr id="71" name="TextBox 70">
            <a:extLst>
              <a:ext uri="{FF2B5EF4-FFF2-40B4-BE49-F238E27FC236}">
                <a16:creationId xmlns:a16="http://schemas.microsoft.com/office/drawing/2014/main" id="{1A2292E8-597F-E747-817F-DC333D950507}"/>
              </a:ext>
            </a:extLst>
          </p:cNvPr>
          <p:cNvSpPr txBox="1"/>
          <p:nvPr/>
        </p:nvSpPr>
        <p:spPr>
          <a:xfrm>
            <a:off x="7520940" y="4896454"/>
            <a:ext cx="264816" cy="307777"/>
          </a:xfrm>
          <a:prstGeom prst="rect">
            <a:avLst/>
          </a:prstGeom>
          <a:noFill/>
        </p:spPr>
        <p:txBody>
          <a:bodyPr wrap="none" rtlCol="0">
            <a:spAutoFit/>
          </a:bodyPr>
          <a:lstStyle/>
          <a:p>
            <a:r>
              <a:rPr lang="en-US" sz="1400" i="1" dirty="0">
                <a:solidFill>
                  <a:schemeClr val="accent1"/>
                </a:solidFill>
              </a:rPr>
              <a:t>y</a:t>
            </a:r>
          </a:p>
        </p:txBody>
      </p:sp>
      <p:sp>
        <p:nvSpPr>
          <p:cNvPr id="72" name="TextBox 71">
            <a:extLst>
              <a:ext uri="{FF2B5EF4-FFF2-40B4-BE49-F238E27FC236}">
                <a16:creationId xmlns:a16="http://schemas.microsoft.com/office/drawing/2014/main" id="{F71FB889-D5FD-0742-B0AE-CAF90917735E}"/>
              </a:ext>
            </a:extLst>
          </p:cNvPr>
          <p:cNvSpPr txBox="1"/>
          <p:nvPr/>
        </p:nvSpPr>
        <p:spPr>
          <a:xfrm>
            <a:off x="11919192" y="4523074"/>
            <a:ext cx="264816" cy="307777"/>
          </a:xfrm>
          <a:prstGeom prst="rect">
            <a:avLst/>
          </a:prstGeom>
          <a:noFill/>
        </p:spPr>
        <p:txBody>
          <a:bodyPr wrap="none" rtlCol="0">
            <a:spAutoFit/>
          </a:bodyPr>
          <a:lstStyle/>
          <a:p>
            <a:r>
              <a:rPr lang="en-US" sz="1400" i="1" dirty="0">
                <a:solidFill>
                  <a:schemeClr val="accent1"/>
                </a:solidFill>
              </a:rPr>
              <a:t>y</a:t>
            </a:r>
          </a:p>
        </p:txBody>
      </p:sp>
      <p:sp>
        <p:nvSpPr>
          <p:cNvPr id="73" name="TextBox 72">
            <a:extLst>
              <a:ext uri="{FF2B5EF4-FFF2-40B4-BE49-F238E27FC236}">
                <a16:creationId xmlns:a16="http://schemas.microsoft.com/office/drawing/2014/main" id="{ABCAE778-2EFF-4945-87BB-47038DC8380F}"/>
              </a:ext>
            </a:extLst>
          </p:cNvPr>
          <p:cNvSpPr txBox="1"/>
          <p:nvPr/>
        </p:nvSpPr>
        <p:spPr>
          <a:xfrm>
            <a:off x="-71936" y="4512373"/>
            <a:ext cx="264816" cy="307777"/>
          </a:xfrm>
          <a:prstGeom prst="rect">
            <a:avLst/>
          </a:prstGeom>
          <a:noFill/>
        </p:spPr>
        <p:txBody>
          <a:bodyPr wrap="none" rtlCol="0">
            <a:spAutoFit/>
          </a:bodyPr>
          <a:lstStyle/>
          <a:p>
            <a:r>
              <a:rPr lang="en-US" sz="1400" i="1" dirty="0">
                <a:solidFill>
                  <a:schemeClr val="accent1"/>
                </a:solidFill>
              </a:rPr>
              <a:t>x</a:t>
            </a:r>
          </a:p>
        </p:txBody>
      </p:sp>
      <p:sp>
        <p:nvSpPr>
          <p:cNvPr id="74" name="TextBox 73">
            <a:extLst>
              <a:ext uri="{FF2B5EF4-FFF2-40B4-BE49-F238E27FC236}">
                <a16:creationId xmlns:a16="http://schemas.microsoft.com/office/drawing/2014/main" id="{F3BD2267-B64F-3C43-903B-D77B38507345}"/>
              </a:ext>
            </a:extLst>
          </p:cNvPr>
          <p:cNvSpPr txBox="1"/>
          <p:nvPr/>
        </p:nvSpPr>
        <p:spPr>
          <a:xfrm>
            <a:off x="5425333" y="4857266"/>
            <a:ext cx="264816" cy="307777"/>
          </a:xfrm>
          <a:prstGeom prst="rect">
            <a:avLst/>
          </a:prstGeom>
          <a:noFill/>
        </p:spPr>
        <p:txBody>
          <a:bodyPr wrap="none" rtlCol="0">
            <a:spAutoFit/>
          </a:bodyPr>
          <a:lstStyle/>
          <a:p>
            <a:r>
              <a:rPr lang="en-US" sz="1400" i="1" dirty="0">
                <a:solidFill>
                  <a:schemeClr val="accent1"/>
                </a:solidFill>
              </a:rPr>
              <a:t>x</a:t>
            </a:r>
          </a:p>
        </p:txBody>
      </p:sp>
      <p:sp>
        <p:nvSpPr>
          <p:cNvPr id="75" name="TextBox 74">
            <a:extLst>
              <a:ext uri="{FF2B5EF4-FFF2-40B4-BE49-F238E27FC236}">
                <a16:creationId xmlns:a16="http://schemas.microsoft.com/office/drawing/2014/main" id="{453E8D4A-8EF7-5643-8C3C-632A10DE6DA6}"/>
              </a:ext>
            </a:extLst>
          </p:cNvPr>
          <p:cNvSpPr txBox="1"/>
          <p:nvPr/>
        </p:nvSpPr>
        <p:spPr>
          <a:xfrm>
            <a:off x="10135554" y="4860820"/>
            <a:ext cx="264816" cy="307777"/>
          </a:xfrm>
          <a:prstGeom prst="rect">
            <a:avLst/>
          </a:prstGeom>
          <a:noFill/>
        </p:spPr>
        <p:txBody>
          <a:bodyPr wrap="none" rtlCol="0">
            <a:spAutoFit/>
          </a:bodyPr>
          <a:lstStyle/>
          <a:p>
            <a:r>
              <a:rPr lang="en-US" sz="1400" i="1" dirty="0">
                <a:solidFill>
                  <a:schemeClr val="accent1"/>
                </a:solidFill>
              </a:rPr>
              <a:t>x</a:t>
            </a:r>
          </a:p>
        </p:txBody>
      </p:sp>
      <p:cxnSp>
        <p:nvCxnSpPr>
          <p:cNvPr id="106" name="Straight Connector 105">
            <a:extLst>
              <a:ext uri="{FF2B5EF4-FFF2-40B4-BE49-F238E27FC236}">
                <a16:creationId xmlns:a16="http://schemas.microsoft.com/office/drawing/2014/main" id="{B75A8DA1-0316-3849-991D-7431CA5CE3F8}"/>
              </a:ext>
            </a:extLst>
          </p:cNvPr>
          <p:cNvCxnSpPr>
            <a:cxnSpLocks/>
            <a:stCxn id="105" idx="2"/>
          </p:cNvCxnSpPr>
          <p:nvPr/>
        </p:nvCxnSpPr>
        <p:spPr>
          <a:xfrm>
            <a:off x="9290775" y="1609319"/>
            <a:ext cx="752385" cy="2021434"/>
          </a:xfrm>
          <a:prstGeom prst="line">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BD85FF7-CEC1-4243-A39E-BB7A6A2BCD0E}"/>
              </a:ext>
            </a:extLst>
          </p:cNvPr>
          <p:cNvCxnSpPr>
            <a:cxnSpLocks/>
            <a:stCxn id="89" idx="0"/>
          </p:cNvCxnSpPr>
          <p:nvPr/>
        </p:nvCxnSpPr>
        <p:spPr>
          <a:xfrm flipV="1">
            <a:off x="8382560" y="4707971"/>
            <a:ext cx="1752994" cy="929682"/>
          </a:xfrm>
          <a:prstGeom prst="line">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6BFA6CA-228E-9E47-90CD-73B7067B6454}"/>
              </a:ext>
            </a:extLst>
          </p:cNvPr>
          <p:cNvCxnSpPr>
            <a:cxnSpLocks/>
            <a:stCxn id="89" idx="0"/>
          </p:cNvCxnSpPr>
          <p:nvPr/>
        </p:nvCxnSpPr>
        <p:spPr>
          <a:xfrm flipH="1" flipV="1">
            <a:off x="5963162" y="4896455"/>
            <a:ext cx="2419398" cy="741198"/>
          </a:xfrm>
          <a:prstGeom prst="line">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970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6BC19-E1EB-5840-B93E-7DE27F5C400C}"/>
              </a:ext>
            </a:extLst>
          </p:cNvPr>
          <p:cNvPicPr>
            <a:picLocks noChangeAspect="1"/>
          </p:cNvPicPr>
          <p:nvPr/>
        </p:nvPicPr>
        <p:blipFill>
          <a:blip r:embed="rId3"/>
          <a:stretch>
            <a:fillRect/>
          </a:stretch>
        </p:blipFill>
        <p:spPr>
          <a:xfrm>
            <a:off x="3003550" y="964027"/>
            <a:ext cx="6184900" cy="4648200"/>
          </a:xfrm>
          <a:prstGeom prst="rect">
            <a:avLst/>
          </a:prstGeom>
        </p:spPr>
      </p:pic>
      <p:sp>
        <p:nvSpPr>
          <p:cNvPr id="17" name="TextBox 16">
            <a:extLst>
              <a:ext uri="{FF2B5EF4-FFF2-40B4-BE49-F238E27FC236}">
                <a16:creationId xmlns:a16="http://schemas.microsoft.com/office/drawing/2014/main" id="{2FB2ACC8-3632-0D43-94BE-13F989E39012}"/>
              </a:ext>
            </a:extLst>
          </p:cNvPr>
          <p:cNvSpPr txBox="1"/>
          <p:nvPr/>
        </p:nvSpPr>
        <p:spPr>
          <a:xfrm>
            <a:off x="2815776" y="-10048"/>
            <a:ext cx="8932879" cy="461665"/>
          </a:xfrm>
          <a:prstGeom prst="rect">
            <a:avLst/>
          </a:prstGeom>
          <a:noFill/>
        </p:spPr>
        <p:txBody>
          <a:bodyPr wrap="square" rtlCol="0">
            <a:spAutoFit/>
          </a:bodyPr>
          <a:lstStyle/>
          <a:p>
            <a:r>
              <a:rPr lang="en-US" sz="2400" dirty="0"/>
              <a:t>Zooming in on the first </a:t>
            </a:r>
            <a:r>
              <a:rPr lang="en-US" sz="2400" dirty="0" err="1"/>
              <a:t>Lehmer</a:t>
            </a:r>
            <a:r>
              <a:rPr lang="en-US" sz="2400" dirty="0"/>
              <a:t> pair (using </a:t>
            </a:r>
            <a:r>
              <a:rPr lang="en-US" sz="2400" dirty="0" err="1"/>
              <a:t>ABB_eff</a:t>
            </a:r>
            <a:r>
              <a:rPr lang="en-US" sz="2400" dirty="0"/>
              <a:t> formula)</a:t>
            </a:r>
          </a:p>
        </p:txBody>
      </p:sp>
      <p:cxnSp>
        <p:nvCxnSpPr>
          <p:cNvPr id="65" name="Straight Connector 64">
            <a:extLst>
              <a:ext uri="{FF2B5EF4-FFF2-40B4-BE49-F238E27FC236}">
                <a16:creationId xmlns:a16="http://schemas.microsoft.com/office/drawing/2014/main" id="{85B355B1-0121-2740-B7D5-E439B04DD434}"/>
              </a:ext>
            </a:extLst>
          </p:cNvPr>
          <p:cNvCxnSpPr/>
          <p:nvPr/>
        </p:nvCxnSpPr>
        <p:spPr>
          <a:xfrm>
            <a:off x="0" y="434503"/>
            <a:ext cx="1219200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B3558B8-7B93-BE4E-877D-7FA7E21E2788}"/>
              </a:ext>
            </a:extLst>
          </p:cNvPr>
          <p:cNvSpPr txBox="1"/>
          <p:nvPr/>
        </p:nvSpPr>
        <p:spPr>
          <a:xfrm>
            <a:off x="2815776" y="3134238"/>
            <a:ext cx="245580" cy="307777"/>
          </a:xfrm>
          <a:prstGeom prst="rect">
            <a:avLst/>
          </a:prstGeom>
          <a:noFill/>
        </p:spPr>
        <p:txBody>
          <a:bodyPr wrap="none" rtlCol="0">
            <a:spAutoFit/>
          </a:bodyPr>
          <a:lstStyle/>
          <a:p>
            <a:r>
              <a:rPr lang="en-US" sz="1400" i="1" dirty="0">
                <a:solidFill>
                  <a:schemeClr val="accent1"/>
                </a:solidFill>
              </a:rPr>
              <a:t>t</a:t>
            </a:r>
          </a:p>
        </p:txBody>
      </p:sp>
      <p:sp>
        <p:nvSpPr>
          <p:cNvPr id="28" name="TextBox 27">
            <a:extLst>
              <a:ext uri="{FF2B5EF4-FFF2-40B4-BE49-F238E27FC236}">
                <a16:creationId xmlns:a16="http://schemas.microsoft.com/office/drawing/2014/main" id="{0D5F92B1-44FC-2C4B-99D2-DD4A1C4FAB8F}"/>
              </a:ext>
            </a:extLst>
          </p:cNvPr>
          <p:cNvSpPr txBox="1"/>
          <p:nvPr/>
        </p:nvSpPr>
        <p:spPr>
          <a:xfrm>
            <a:off x="5964393" y="5458338"/>
            <a:ext cx="263214" cy="307777"/>
          </a:xfrm>
          <a:prstGeom prst="rect">
            <a:avLst/>
          </a:prstGeom>
          <a:noFill/>
        </p:spPr>
        <p:txBody>
          <a:bodyPr wrap="none" rtlCol="0">
            <a:spAutoFit/>
          </a:bodyPr>
          <a:lstStyle/>
          <a:p>
            <a:r>
              <a:rPr lang="en-US" sz="1400" i="1" dirty="0">
                <a:solidFill>
                  <a:schemeClr val="accent1"/>
                </a:solidFill>
              </a:rPr>
              <a:t>x</a:t>
            </a:r>
          </a:p>
        </p:txBody>
      </p:sp>
      <p:sp>
        <p:nvSpPr>
          <p:cNvPr id="30" name="TextBox 29">
            <a:extLst>
              <a:ext uri="{FF2B5EF4-FFF2-40B4-BE49-F238E27FC236}">
                <a16:creationId xmlns:a16="http://schemas.microsoft.com/office/drawing/2014/main" id="{850F6203-2470-8149-BD83-534E25381818}"/>
              </a:ext>
            </a:extLst>
          </p:cNvPr>
          <p:cNvSpPr txBox="1"/>
          <p:nvPr/>
        </p:nvSpPr>
        <p:spPr>
          <a:xfrm>
            <a:off x="8925062" y="4813857"/>
            <a:ext cx="264816" cy="307777"/>
          </a:xfrm>
          <a:prstGeom prst="rect">
            <a:avLst/>
          </a:prstGeom>
          <a:noFill/>
        </p:spPr>
        <p:txBody>
          <a:bodyPr wrap="none" rtlCol="0">
            <a:spAutoFit/>
          </a:bodyPr>
          <a:lstStyle/>
          <a:p>
            <a:r>
              <a:rPr lang="en-US" sz="1400" i="1" dirty="0">
                <a:solidFill>
                  <a:schemeClr val="accent1"/>
                </a:solidFill>
              </a:rPr>
              <a:t>y</a:t>
            </a:r>
          </a:p>
        </p:txBody>
      </p:sp>
      <p:sp>
        <p:nvSpPr>
          <p:cNvPr id="40" name="TextBox 39">
            <a:extLst>
              <a:ext uri="{FF2B5EF4-FFF2-40B4-BE49-F238E27FC236}">
                <a16:creationId xmlns:a16="http://schemas.microsoft.com/office/drawing/2014/main" id="{8157256D-8F63-1B4E-9B6F-72A9587A3694}"/>
              </a:ext>
            </a:extLst>
          </p:cNvPr>
          <p:cNvSpPr txBox="1"/>
          <p:nvPr/>
        </p:nvSpPr>
        <p:spPr>
          <a:xfrm>
            <a:off x="5223770" y="6043987"/>
            <a:ext cx="1826782" cy="307777"/>
          </a:xfrm>
          <a:prstGeom prst="rect">
            <a:avLst/>
          </a:prstGeom>
          <a:noFill/>
        </p:spPr>
        <p:txBody>
          <a:bodyPr wrap="none" rtlCol="0">
            <a:spAutoFit/>
          </a:bodyPr>
          <a:lstStyle/>
          <a:p>
            <a:r>
              <a:rPr lang="en-US" sz="1400" dirty="0"/>
              <a:t>trajectory of real zeros</a:t>
            </a:r>
          </a:p>
        </p:txBody>
      </p:sp>
      <p:cxnSp>
        <p:nvCxnSpPr>
          <p:cNvPr id="41" name="Straight Connector 40">
            <a:extLst>
              <a:ext uri="{FF2B5EF4-FFF2-40B4-BE49-F238E27FC236}">
                <a16:creationId xmlns:a16="http://schemas.microsoft.com/office/drawing/2014/main" id="{BB81021B-FADE-E444-92D0-0201D4369BCF}"/>
              </a:ext>
            </a:extLst>
          </p:cNvPr>
          <p:cNvCxnSpPr/>
          <p:nvPr/>
        </p:nvCxnSpPr>
        <p:spPr>
          <a:xfrm>
            <a:off x="4791689" y="6207020"/>
            <a:ext cx="433282" cy="0"/>
          </a:xfrm>
          <a:prstGeom prst="line">
            <a:avLst/>
          </a:prstGeom>
          <a:ln w="28575">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A67C834-B43B-E640-A5E2-CBDB020F3D08}"/>
              </a:ext>
            </a:extLst>
          </p:cNvPr>
          <p:cNvSpPr txBox="1"/>
          <p:nvPr/>
        </p:nvSpPr>
        <p:spPr>
          <a:xfrm>
            <a:off x="5223770" y="6342715"/>
            <a:ext cx="2161617" cy="307777"/>
          </a:xfrm>
          <a:prstGeom prst="rect">
            <a:avLst/>
          </a:prstGeom>
          <a:noFill/>
        </p:spPr>
        <p:txBody>
          <a:bodyPr wrap="none" rtlCol="0">
            <a:spAutoFit/>
          </a:bodyPr>
          <a:lstStyle/>
          <a:p>
            <a:r>
              <a:rPr lang="en-US" sz="1400" dirty="0"/>
              <a:t>trajectory of complex zeros</a:t>
            </a:r>
          </a:p>
        </p:txBody>
      </p:sp>
      <p:cxnSp>
        <p:nvCxnSpPr>
          <p:cNvPr id="45" name="Straight Connector 44">
            <a:extLst>
              <a:ext uri="{FF2B5EF4-FFF2-40B4-BE49-F238E27FC236}">
                <a16:creationId xmlns:a16="http://schemas.microsoft.com/office/drawing/2014/main" id="{5614280D-1768-6149-AAFA-15C6509DB61D}"/>
              </a:ext>
            </a:extLst>
          </p:cNvPr>
          <p:cNvCxnSpPr/>
          <p:nvPr/>
        </p:nvCxnSpPr>
        <p:spPr>
          <a:xfrm>
            <a:off x="4791689" y="6505748"/>
            <a:ext cx="433282" cy="0"/>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285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FB2ACC8-3632-0D43-94BE-13F989E39012}"/>
              </a:ext>
            </a:extLst>
          </p:cNvPr>
          <p:cNvSpPr txBox="1"/>
          <p:nvPr/>
        </p:nvSpPr>
        <p:spPr>
          <a:xfrm>
            <a:off x="5201626" y="-38067"/>
            <a:ext cx="1924390" cy="461665"/>
          </a:xfrm>
          <a:prstGeom prst="rect">
            <a:avLst/>
          </a:prstGeom>
          <a:noFill/>
        </p:spPr>
        <p:txBody>
          <a:bodyPr wrap="square" rtlCol="0">
            <a:spAutoFit/>
          </a:bodyPr>
          <a:lstStyle/>
          <a:p>
            <a:r>
              <a:rPr lang="en-US" sz="2400" dirty="0"/>
              <a:t>Other visuals</a:t>
            </a:r>
          </a:p>
        </p:txBody>
      </p:sp>
      <p:cxnSp>
        <p:nvCxnSpPr>
          <p:cNvPr id="65" name="Straight Connector 64">
            <a:extLst>
              <a:ext uri="{FF2B5EF4-FFF2-40B4-BE49-F238E27FC236}">
                <a16:creationId xmlns:a16="http://schemas.microsoft.com/office/drawing/2014/main" id="{85B355B1-0121-2740-B7D5-E439B04DD434}"/>
              </a:ext>
            </a:extLst>
          </p:cNvPr>
          <p:cNvCxnSpPr/>
          <p:nvPr/>
        </p:nvCxnSpPr>
        <p:spPr>
          <a:xfrm>
            <a:off x="0" y="434503"/>
            <a:ext cx="1219200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FD16741-0574-F040-9F72-DB7F76D756A5}"/>
              </a:ext>
            </a:extLst>
          </p:cNvPr>
          <p:cNvSpPr>
            <a:spLocks noChangeArrowheads="1"/>
          </p:cNvSpPr>
          <p:nvPr/>
        </p:nvSpPr>
        <p:spPr bwMode="auto">
          <a:xfrm flipV="1">
            <a:off x="2118083" y="-309726"/>
            <a:ext cx="1085102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L"/>
          </a:p>
        </p:txBody>
      </p:sp>
      <p:pic>
        <p:nvPicPr>
          <p:cNvPr id="1025" name="Picture 5">
            <a:extLst>
              <a:ext uri="{FF2B5EF4-FFF2-40B4-BE49-F238E27FC236}">
                <a16:creationId xmlns:a16="http://schemas.microsoft.com/office/drawing/2014/main" id="{F077CA14-2C40-814C-88AA-38506E2710E4}"/>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870841" y="472860"/>
            <a:ext cx="8850367" cy="633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045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FB2ACC8-3632-0D43-94BE-13F989E39012}"/>
              </a:ext>
            </a:extLst>
          </p:cNvPr>
          <p:cNvSpPr txBox="1"/>
          <p:nvPr/>
        </p:nvSpPr>
        <p:spPr>
          <a:xfrm>
            <a:off x="2261901" y="0"/>
            <a:ext cx="10554306" cy="461665"/>
          </a:xfrm>
          <a:prstGeom prst="rect">
            <a:avLst/>
          </a:prstGeom>
          <a:noFill/>
        </p:spPr>
        <p:txBody>
          <a:bodyPr wrap="square" rtlCol="0">
            <a:spAutoFit/>
          </a:bodyPr>
          <a:lstStyle/>
          <a:p>
            <a:r>
              <a:rPr lang="en-US" sz="2400" dirty="0" err="1"/>
              <a:t>H</a:t>
            </a:r>
            <a:r>
              <a:rPr lang="en-US" sz="2400" baseline="-25000" dirty="0" err="1"/>
              <a:t>t</a:t>
            </a:r>
            <a:r>
              <a:rPr lang="en-US" sz="2400" dirty="0"/>
              <a:t>(z)-formulae available to explore the negative t-domain</a:t>
            </a:r>
          </a:p>
        </p:txBody>
      </p:sp>
      <p:cxnSp>
        <p:nvCxnSpPr>
          <p:cNvPr id="65" name="Straight Connector 64">
            <a:extLst>
              <a:ext uri="{FF2B5EF4-FFF2-40B4-BE49-F238E27FC236}">
                <a16:creationId xmlns:a16="http://schemas.microsoft.com/office/drawing/2014/main" id="{85B355B1-0121-2740-B7D5-E439B04DD434}"/>
              </a:ext>
            </a:extLst>
          </p:cNvPr>
          <p:cNvCxnSpPr/>
          <p:nvPr/>
        </p:nvCxnSpPr>
        <p:spPr>
          <a:xfrm>
            <a:off x="0" y="434503"/>
            <a:ext cx="1219200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62B08A2-3837-514D-9F39-98B94BB06B70}"/>
              </a:ext>
            </a:extLst>
          </p:cNvPr>
          <p:cNvPicPr>
            <a:picLocks noChangeAspect="1"/>
          </p:cNvPicPr>
          <p:nvPr/>
        </p:nvPicPr>
        <p:blipFill>
          <a:blip r:embed="rId3"/>
          <a:stretch>
            <a:fillRect/>
          </a:stretch>
        </p:blipFill>
        <p:spPr>
          <a:xfrm>
            <a:off x="497749" y="4230255"/>
            <a:ext cx="5102377" cy="489527"/>
          </a:xfrm>
          <a:prstGeom prst="rect">
            <a:avLst/>
          </a:prstGeom>
        </p:spPr>
      </p:pic>
      <p:cxnSp>
        <p:nvCxnSpPr>
          <p:cNvPr id="10" name="Straight Connector 9">
            <a:extLst>
              <a:ext uri="{FF2B5EF4-FFF2-40B4-BE49-F238E27FC236}">
                <a16:creationId xmlns:a16="http://schemas.microsoft.com/office/drawing/2014/main" id="{91FCCB46-1257-E442-B82E-04353A92F5D8}"/>
              </a:ext>
            </a:extLst>
          </p:cNvPr>
          <p:cNvCxnSpPr>
            <a:cxnSpLocks/>
            <a:endCxn id="11" idx="1"/>
          </p:cNvCxnSpPr>
          <p:nvPr/>
        </p:nvCxnSpPr>
        <p:spPr>
          <a:xfrm flipV="1">
            <a:off x="5680097" y="3473422"/>
            <a:ext cx="859252" cy="973889"/>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9F6F093-16CE-014C-AE7F-604D68553BD6}"/>
              </a:ext>
            </a:extLst>
          </p:cNvPr>
          <p:cNvSpPr txBox="1"/>
          <p:nvPr/>
        </p:nvSpPr>
        <p:spPr>
          <a:xfrm>
            <a:off x="6539349" y="3288756"/>
            <a:ext cx="2745432" cy="369332"/>
          </a:xfrm>
          <a:prstGeom prst="rect">
            <a:avLst/>
          </a:prstGeom>
          <a:noFill/>
        </p:spPr>
        <p:txBody>
          <a:bodyPr wrap="none" rtlCol="0">
            <a:spAutoFit/>
          </a:bodyPr>
          <a:lstStyle/>
          <a:p>
            <a:r>
              <a:rPr lang="en-US" dirty="0"/>
              <a:t>Direct evaluation in </a:t>
            </a:r>
            <a:r>
              <a:rPr lang="en-US" dirty="0" err="1"/>
              <a:t>pari</a:t>
            </a:r>
            <a:r>
              <a:rPr lang="en-US" dirty="0"/>
              <a:t>/</a:t>
            </a:r>
            <a:r>
              <a:rPr lang="en-US" dirty="0" err="1"/>
              <a:t>gp</a:t>
            </a:r>
            <a:endParaRPr lang="en-US" dirty="0"/>
          </a:p>
        </p:txBody>
      </p:sp>
      <p:cxnSp>
        <p:nvCxnSpPr>
          <p:cNvPr id="71" name="Straight Connector 70">
            <a:extLst>
              <a:ext uri="{FF2B5EF4-FFF2-40B4-BE49-F238E27FC236}">
                <a16:creationId xmlns:a16="http://schemas.microsoft.com/office/drawing/2014/main" id="{CE1E9C08-8959-CE4E-A84A-C5C0917DC5A8}"/>
              </a:ext>
            </a:extLst>
          </p:cNvPr>
          <p:cNvCxnSpPr>
            <a:cxnSpLocks/>
            <a:endCxn id="72" idx="1"/>
          </p:cNvCxnSpPr>
          <p:nvPr/>
        </p:nvCxnSpPr>
        <p:spPr>
          <a:xfrm>
            <a:off x="5680097" y="4502726"/>
            <a:ext cx="859252" cy="965197"/>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28EC562-E94C-A440-9287-4F3B7B083CC9}"/>
              </a:ext>
            </a:extLst>
          </p:cNvPr>
          <p:cNvSpPr txBox="1"/>
          <p:nvPr/>
        </p:nvSpPr>
        <p:spPr>
          <a:xfrm>
            <a:off x="6539349" y="5283257"/>
            <a:ext cx="2795445" cy="369332"/>
          </a:xfrm>
          <a:prstGeom prst="rect">
            <a:avLst/>
          </a:prstGeom>
          <a:noFill/>
        </p:spPr>
        <p:txBody>
          <a:bodyPr wrap="none" rtlCol="0">
            <a:spAutoFit/>
          </a:bodyPr>
          <a:lstStyle/>
          <a:p>
            <a:r>
              <a:rPr lang="en-US" dirty="0"/>
              <a:t>Riemann summation in ARB</a:t>
            </a:r>
          </a:p>
        </p:txBody>
      </p:sp>
      <p:sp>
        <p:nvSpPr>
          <p:cNvPr id="15" name="TextBox 14">
            <a:extLst>
              <a:ext uri="{FF2B5EF4-FFF2-40B4-BE49-F238E27FC236}">
                <a16:creationId xmlns:a16="http://schemas.microsoft.com/office/drawing/2014/main" id="{A75BEBD1-A845-3E4B-A705-DD43C5C160D0}"/>
              </a:ext>
            </a:extLst>
          </p:cNvPr>
          <p:cNvSpPr txBox="1"/>
          <p:nvPr/>
        </p:nvSpPr>
        <p:spPr>
          <a:xfrm>
            <a:off x="9333346" y="3175275"/>
            <a:ext cx="1590885" cy="584775"/>
          </a:xfrm>
          <a:prstGeom prst="rect">
            <a:avLst/>
          </a:prstGeom>
          <a:noFill/>
        </p:spPr>
        <p:txBody>
          <a:bodyPr wrap="none" rtlCol="0">
            <a:spAutoFit/>
          </a:bodyPr>
          <a:lstStyle/>
          <a:p>
            <a:pPr marL="285750" indent="-285750">
              <a:buFontTx/>
              <a:buChar char="-"/>
            </a:pPr>
            <a:r>
              <a:rPr lang="en-US" sz="1600" i="1" dirty="0">
                <a:solidFill>
                  <a:srgbClr val="FF0000"/>
                </a:solidFill>
              </a:rPr>
              <a:t>Slow</a:t>
            </a:r>
          </a:p>
          <a:p>
            <a:pPr marL="285750" indent="-285750">
              <a:buFontTx/>
              <a:buChar char="-"/>
            </a:pPr>
            <a:r>
              <a:rPr lang="en-US" sz="1600" i="1" dirty="0">
                <a:solidFill>
                  <a:srgbClr val="FF0000"/>
                </a:solidFill>
              </a:rPr>
              <a:t>Fails x &gt; 2000</a:t>
            </a:r>
          </a:p>
        </p:txBody>
      </p:sp>
      <p:pic>
        <p:nvPicPr>
          <p:cNvPr id="74" name="Picture 73">
            <a:extLst>
              <a:ext uri="{FF2B5EF4-FFF2-40B4-BE49-F238E27FC236}">
                <a16:creationId xmlns:a16="http://schemas.microsoft.com/office/drawing/2014/main" id="{B14A8AFA-0D5D-C442-B1B6-D72BD773F697}"/>
              </a:ext>
            </a:extLst>
          </p:cNvPr>
          <p:cNvPicPr>
            <a:picLocks noChangeAspect="1"/>
          </p:cNvPicPr>
          <p:nvPr/>
        </p:nvPicPr>
        <p:blipFill>
          <a:blip r:embed="rId4"/>
          <a:stretch>
            <a:fillRect/>
          </a:stretch>
        </p:blipFill>
        <p:spPr>
          <a:xfrm>
            <a:off x="497749" y="1588005"/>
            <a:ext cx="5069524" cy="758032"/>
          </a:xfrm>
          <a:prstGeom prst="rect">
            <a:avLst/>
          </a:prstGeom>
        </p:spPr>
      </p:pic>
      <p:sp>
        <p:nvSpPr>
          <p:cNvPr id="16" name="TextBox 15">
            <a:extLst>
              <a:ext uri="{FF2B5EF4-FFF2-40B4-BE49-F238E27FC236}">
                <a16:creationId xmlns:a16="http://schemas.microsoft.com/office/drawing/2014/main" id="{2CD32349-CCEE-F64D-A3BB-7EF6F1F955C2}"/>
              </a:ext>
            </a:extLst>
          </p:cNvPr>
          <p:cNvSpPr txBox="1"/>
          <p:nvPr/>
        </p:nvSpPr>
        <p:spPr>
          <a:xfrm>
            <a:off x="2067289" y="3472377"/>
            <a:ext cx="1716817" cy="523220"/>
          </a:xfrm>
          <a:prstGeom prst="rect">
            <a:avLst/>
          </a:prstGeom>
          <a:noFill/>
        </p:spPr>
        <p:txBody>
          <a:bodyPr wrap="none" rtlCol="0">
            <a:spAutoFit/>
          </a:bodyPr>
          <a:lstStyle/>
          <a:p>
            <a:r>
              <a:rPr lang="en-US" sz="2800" i="1" dirty="0" err="1">
                <a:solidFill>
                  <a:srgbClr val="002060"/>
                </a:solidFill>
              </a:rPr>
              <a:t>H</a:t>
            </a:r>
            <a:r>
              <a:rPr lang="en-US" sz="2800" i="1" baseline="-25000" dirty="0" err="1">
                <a:solidFill>
                  <a:srgbClr val="002060"/>
                </a:solidFill>
              </a:rPr>
              <a:t>t</a:t>
            </a:r>
            <a:r>
              <a:rPr lang="en-US" sz="2800" i="1" dirty="0">
                <a:solidFill>
                  <a:srgbClr val="002060"/>
                </a:solidFill>
              </a:rPr>
              <a:t>-integral</a:t>
            </a:r>
            <a:endParaRPr lang="en-US" sz="2800" i="1" baseline="-25000" dirty="0">
              <a:solidFill>
                <a:srgbClr val="002060"/>
              </a:solidFill>
            </a:endParaRPr>
          </a:p>
        </p:txBody>
      </p:sp>
      <p:sp>
        <p:nvSpPr>
          <p:cNvPr id="77" name="TextBox 76">
            <a:extLst>
              <a:ext uri="{FF2B5EF4-FFF2-40B4-BE49-F238E27FC236}">
                <a16:creationId xmlns:a16="http://schemas.microsoft.com/office/drawing/2014/main" id="{3211834F-84B0-A747-BD8C-64D68F00FA72}"/>
              </a:ext>
            </a:extLst>
          </p:cNvPr>
          <p:cNvSpPr txBox="1"/>
          <p:nvPr/>
        </p:nvSpPr>
        <p:spPr>
          <a:xfrm>
            <a:off x="2248781" y="883367"/>
            <a:ext cx="1353832" cy="523220"/>
          </a:xfrm>
          <a:prstGeom prst="rect">
            <a:avLst/>
          </a:prstGeom>
          <a:noFill/>
        </p:spPr>
        <p:txBody>
          <a:bodyPr wrap="none" rtlCol="0">
            <a:spAutoFit/>
          </a:bodyPr>
          <a:lstStyle/>
          <a:p>
            <a:r>
              <a:rPr lang="en-US" sz="2800" i="1" dirty="0" err="1">
                <a:solidFill>
                  <a:srgbClr val="002060"/>
                </a:solidFill>
              </a:rPr>
              <a:t>ABB_eff</a:t>
            </a:r>
            <a:endParaRPr lang="en-US" sz="2800" i="1" baseline="-25000" dirty="0">
              <a:solidFill>
                <a:srgbClr val="002060"/>
              </a:solidFill>
            </a:endParaRPr>
          </a:p>
        </p:txBody>
      </p:sp>
      <p:cxnSp>
        <p:nvCxnSpPr>
          <p:cNvPr id="78" name="Straight Connector 77">
            <a:extLst>
              <a:ext uri="{FF2B5EF4-FFF2-40B4-BE49-F238E27FC236}">
                <a16:creationId xmlns:a16="http://schemas.microsoft.com/office/drawing/2014/main" id="{5BBAA4BD-C51B-5548-BE59-60200469C94C}"/>
              </a:ext>
            </a:extLst>
          </p:cNvPr>
          <p:cNvCxnSpPr>
            <a:cxnSpLocks/>
          </p:cNvCxnSpPr>
          <p:nvPr/>
        </p:nvCxnSpPr>
        <p:spPr>
          <a:xfrm flipV="1">
            <a:off x="5622689" y="2001331"/>
            <a:ext cx="815054" cy="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2D134468-ABA0-E946-912A-4FE9110E98E0}"/>
              </a:ext>
            </a:extLst>
          </p:cNvPr>
          <p:cNvSpPr txBox="1"/>
          <p:nvPr/>
        </p:nvSpPr>
        <p:spPr>
          <a:xfrm>
            <a:off x="6483923" y="1805542"/>
            <a:ext cx="2446439" cy="369332"/>
          </a:xfrm>
          <a:prstGeom prst="rect">
            <a:avLst/>
          </a:prstGeom>
          <a:noFill/>
        </p:spPr>
        <p:txBody>
          <a:bodyPr wrap="none" rtlCol="0">
            <a:spAutoFit/>
          </a:bodyPr>
          <a:lstStyle/>
          <a:p>
            <a:r>
              <a:rPr lang="en-US" dirty="0"/>
              <a:t>Direct evaluation in ARB</a:t>
            </a:r>
          </a:p>
        </p:txBody>
      </p:sp>
      <p:sp>
        <p:nvSpPr>
          <p:cNvPr id="80" name="TextBox 79">
            <a:extLst>
              <a:ext uri="{FF2B5EF4-FFF2-40B4-BE49-F238E27FC236}">
                <a16:creationId xmlns:a16="http://schemas.microsoft.com/office/drawing/2014/main" id="{DAB5AF3C-92D6-CB48-8DE4-648A3B0895A8}"/>
              </a:ext>
            </a:extLst>
          </p:cNvPr>
          <p:cNvSpPr txBox="1"/>
          <p:nvPr/>
        </p:nvSpPr>
        <p:spPr>
          <a:xfrm>
            <a:off x="9333347" y="1679348"/>
            <a:ext cx="2030428" cy="830997"/>
          </a:xfrm>
          <a:prstGeom prst="rect">
            <a:avLst/>
          </a:prstGeom>
          <a:noFill/>
        </p:spPr>
        <p:txBody>
          <a:bodyPr wrap="none" rtlCol="0">
            <a:spAutoFit/>
          </a:bodyPr>
          <a:lstStyle/>
          <a:p>
            <a:pPr marL="285750" indent="-285750">
              <a:buFontTx/>
              <a:buChar char="-"/>
            </a:pPr>
            <a:r>
              <a:rPr lang="en-US" sz="1600" i="1" dirty="0">
                <a:solidFill>
                  <a:schemeClr val="accent6">
                    <a:lumMod val="75000"/>
                  </a:schemeClr>
                </a:solidFill>
              </a:rPr>
              <a:t>Very fast</a:t>
            </a:r>
          </a:p>
          <a:p>
            <a:pPr marL="285750" indent="-285750">
              <a:buFontTx/>
              <a:buChar char="-"/>
            </a:pPr>
            <a:r>
              <a:rPr lang="en-US" sz="1600" i="1" dirty="0" err="1">
                <a:solidFill>
                  <a:schemeClr val="accent6">
                    <a:lumMod val="75000"/>
                  </a:schemeClr>
                </a:solidFill>
              </a:rPr>
              <a:t>Normalised</a:t>
            </a:r>
            <a:r>
              <a:rPr lang="en-US" sz="1600" i="1" dirty="0">
                <a:solidFill>
                  <a:schemeClr val="accent6">
                    <a:lumMod val="75000"/>
                  </a:schemeClr>
                </a:solidFill>
              </a:rPr>
              <a:t> by B</a:t>
            </a:r>
            <a:r>
              <a:rPr lang="en-US" sz="1600" i="1" baseline="-25000" dirty="0">
                <a:solidFill>
                  <a:schemeClr val="accent6">
                    <a:lumMod val="75000"/>
                  </a:schemeClr>
                </a:solidFill>
              </a:rPr>
              <a:t>0</a:t>
            </a:r>
          </a:p>
          <a:p>
            <a:pPr marL="285750" indent="-285750">
              <a:buFontTx/>
              <a:buChar char="-"/>
            </a:pPr>
            <a:r>
              <a:rPr lang="en-US" sz="1600" i="1" dirty="0">
                <a:solidFill>
                  <a:srgbClr val="FF0000"/>
                </a:solidFill>
              </a:rPr>
              <a:t>Not valid for t &lt;  -6</a:t>
            </a:r>
          </a:p>
        </p:txBody>
      </p:sp>
      <p:sp>
        <p:nvSpPr>
          <p:cNvPr id="81" name="TextBox 80">
            <a:extLst>
              <a:ext uri="{FF2B5EF4-FFF2-40B4-BE49-F238E27FC236}">
                <a16:creationId xmlns:a16="http://schemas.microsoft.com/office/drawing/2014/main" id="{0422E506-D4E4-D54E-9853-8D3AA5E79369}"/>
              </a:ext>
            </a:extLst>
          </p:cNvPr>
          <p:cNvSpPr txBox="1"/>
          <p:nvPr/>
        </p:nvSpPr>
        <p:spPr>
          <a:xfrm>
            <a:off x="9333346" y="5175535"/>
            <a:ext cx="1896353" cy="584775"/>
          </a:xfrm>
          <a:prstGeom prst="rect">
            <a:avLst/>
          </a:prstGeom>
          <a:noFill/>
        </p:spPr>
        <p:txBody>
          <a:bodyPr wrap="none" rtlCol="0">
            <a:spAutoFit/>
          </a:bodyPr>
          <a:lstStyle/>
          <a:p>
            <a:pPr marL="285750" indent="-285750">
              <a:buFontTx/>
              <a:buChar char="-"/>
            </a:pPr>
            <a:r>
              <a:rPr lang="en-US" sz="1600" i="1" dirty="0">
                <a:solidFill>
                  <a:schemeClr val="accent6">
                    <a:lumMod val="75000"/>
                  </a:schemeClr>
                </a:solidFill>
              </a:rPr>
              <a:t>Reasonably fast</a:t>
            </a:r>
            <a:endParaRPr lang="en-US" sz="1600" i="1" dirty="0">
              <a:solidFill>
                <a:srgbClr val="FF0000"/>
              </a:solidFill>
            </a:endParaRPr>
          </a:p>
          <a:p>
            <a:pPr marL="285750" indent="-285750">
              <a:buFontTx/>
              <a:buChar char="-"/>
            </a:pPr>
            <a:r>
              <a:rPr lang="en-US" sz="1600" i="1" dirty="0">
                <a:solidFill>
                  <a:srgbClr val="FF0000"/>
                </a:solidFill>
              </a:rPr>
              <a:t>Unstable t &lt; -100</a:t>
            </a:r>
          </a:p>
        </p:txBody>
      </p:sp>
      <p:cxnSp>
        <p:nvCxnSpPr>
          <p:cNvPr id="82" name="Straight Connector 81">
            <a:extLst>
              <a:ext uri="{FF2B5EF4-FFF2-40B4-BE49-F238E27FC236}">
                <a16:creationId xmlns:a16="http://schemas.microsoft.com/office/drawing/2014/main" id="{798A9818-1DCE-A548-82CC-FB211B7C7989}"/>
              </a:ext>
            </a:extLst>
          </p:cNvPr>
          <p:cNvCxnSpPr>
            <a:cxnSpLocks/>
          </p:cNvCxnSpPr>
          <p:nvPr/>
        </p:nvCxnSpPr>
        <p:spPr>
          <a:xfrm>
            <a:off x="5671130" y="4475018"/>
            <a:ext cx="868219" cy="0"/>
          </a:xfrm>
          <a:prstGeom prst="line">
            <a:avLst/>
          </a:prstGeom>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15012409-B1B6-B04B-AC08-95E4318971CB}"/>
              </a:ext>
            </a:extLst>
          </p:cNvPr>
          <p:cNvSpPr txBox="1"/>
          <p:nvPr/>
        </p:nvSpPr>
        <p:spPr>
          <a:xfrm>
            <a:off x="9333346" y="4158542"/>
            <a:ext cx="2873287" cy="584775"/>
          </a:xfrm>
          <a:prstGeom prst="rect">
            <a:avLst/>
          </a:prstGeom>
          <a:noFill/>
        </p:spPr>
        <p:txBody>
          <a:bodyPr wrap="none" rtlCol="0">
            <a:spAutoFit/>
          </a:bodyPr>
          <a:lstStyle/>
          <a:p>
            <a:pPr marL="285750" indent="-285750">
              <a:buFontTx/>
              <a:buChar char="-"/>
            </a:pPr>
            <a:r>
              <a:rPr lang="en-US" sz="1600" i="1" dirty="0">
                <a:solidFill>
                  <a:srgbClr val="FF0000"/>
                </a:solidFill>
              </a:rPr>
              <a:t>Slow</a:t>
            </a:r>
          </a:p>
          <a:p>
            <a:pPr marL="285750" indent="-285750">
              <a:buFontTx/>
              <a:buChar char="-"/>
            </a:pPr>
            <a:r>
              <a:rPr lang="en-US" sz="1600" i="1" dirty="0">
                <a:solidFill>
                  <a:srgbClr val="FF0000"/>
                </a:solidFill>
              </a:rPr>
              <a:t>Unstable for x &gt; 1000, t &lt; -30</a:t>
            </a:r>
          </a:p>
        </p:txBody>
      </p:sp>
      <p:sp>
        <p:nvSpPr>
          <p:cNvPr id="84" name="TextBox 83">
            <a:extLst>
              <a:ext uri="{FF2B5EF4-FFF2-40B4-BE49-F238E27FC236}">
                <a16:creationId xmlns:a16="http://schemas.microsoft.com/office/drawing/2014/main" id="{A6258573-DA97-134E-B6C8-3155F4F39BD9}"/>
              </a:ext>
            </a:extLst>
          </p:cNvPr>
          <p:cNvSpPr txBox="1"/>
          <p:nvPr/>
        </p:nvSpPr>
        <p:spPr>
          <a:xfrm>
            <a:off x="6523579" y="4290351"/>
            <a:ext cx="2446439" cy="369332"/>
          </a:xfrm>
          <a:prstGeom prst="rect">
            <a:avLst/>
          </a:prstGeom>
          <a:noFill/>
        </p:spPr>
        <p:txBody>
          <a:bodyPr wrap="none" rtlCol="0">
            <a:spAutoFit/>
          </a:bodyPr>
          <a:lstStyle/>
          <a:p>
            <a:r>
              <a:rPr lang="en-US" dirty="0"/>
              <a:t>Direct evaluation in ARB</a:t>
            </a:r>
          </a:p>
        </p:txBody>
      </p:sp>
      <p:sp>
        <p:nvSpPr>
          <p:cNvPr id="32" name="TextBox 31">
            <a:extLst>
              <a:ext uri="{FF2B5EF4-FFF2-40B4-BE49-F238E27FC236}">
                <a16:creationId xmlns:a16="http://schemas.microsoft.com/office/drawing/2014/main" id="{9AE0B107-99F0-D341-929B-C46434021F8B}"/>
              </a:ext>
            </a:extLst>
          </p:cNvPr>
          <p:cNvSpPr txBox="1"/>
          <p:nvPr/>
        </p:nvSpPr>
        <p:spPr>
          <a:xfrm>
            <a:off x="1096286" y="5437144"/>
            <a:ext cx="4350102" cy="646331"/>
          </a:xfrm>
          <a:prstGeom prst="rect">
            <a:avLst/>
          </a:prstGeom>
          <a:solidFill>
            <a:schemeClr val="accent4">
              <a:lumMod val="20000"/>
              <a:lumOff val="80000"/>
            </a:schemeClr>
          </a:solidFill>
        </p:spPr>
        <p:txBody>
          <a:bodyPr wrap="none" rtlCol="0">
            <a:spAutoFit/>
          </a:bodyPr>
          <a:lstStyle/>
          <a:p>
            <a:r>
              <a:rPr lang="en-US" dirty="0"/>
              <a:t>The lack of a good normalizer like B</a:t>
            </a:r>
            <a:r>
              <a:rPr lang="en-US" baseline="-25000" dirty="0"/>
              <a:t>0</a:t>
            </a:r>
            <a:r>
              <a:rPr lang="en-US" dirty="0"/>
              <a:t> makes</a:t>
            </a:r>
          </a:p>
          <a:p>
            <a:r>
              <a:rPr lang="en-US" dirty="0"/>
              <a:t>it difficult to control the rapidly decaying H</a:t>
            </a:r>
            <a:r>
              <a:rPr lang="en-US" baseline="-25000" dirty="0"/>
              <a:t>t</a:t>
            </a:r>
            <a:r>
              <a:rPr lang="en-US" dirty="0"/>
              <a:t>.</a:t>
            </a:r>
            <a:endParaRPr lang="en-US" baseline="-25000" dirty="0"/>
          </a:p>
        </p:txBody>
      </p:sp>
      <p:cxnSp>
        <p:nvCxnSpPr>
          <p:cNvPr id="35" name="Straight Arrow Connector 34">
            <a:extLst>
              <a:ext uri="{FF2B5EF4-FFF2-40B4-BE49-F238E27FC236}">
                <a16:creationId xmlns:a16="http://schemas.microsoft.com/office/drawing/2014/main" id="{862F4CBC-5870-0542-B672-AEF5A41C774F}"/>
              </a:ext>
            </a:extLst>
          </p:cNvPr>
          <p:cNvCxnSpPr>
            <a:cxnSpLocks/>
            <a:stCxn id="32" idx="0"/>
          </p:cNvCxnSpPr>
          <p:nvPr/>
        </p:nvCxnSpPr>
        <p:spPr>
          <a:xfrm flipV="1">
            <a:off x="3271337" y="4886036"/>
            <a:ext cx="0" cy="551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164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5F6F12-0FD6-AA4B-9195-94C519816780}"/>
              </a:ext>
            </a:extLst>
          </p:cNvPr>
          <p:cNvPicPr>
            <a:picLocks noChangeAspect="1"/>
          </p:cNvPicPr>
          <p:nvPr/>
        </p:nvPicPr>
        <p:blipFill>
          <a:blip r:embed="rId2"/>
          <a:stretch>
            <a:fillRect/>
          </a:stretch>
        </p:blipFill>
        <p:spPr>
          <a:xfrm>
            <a:off x="2708648" y="21078"/>
            <a:ext cx="6774704" cy="6858000"/>
          </a:xfrm>
          <a:prstGeom prst="rect">
            <a:avLst/>
          </a:prstGeom>
          <a:solidFill>
            <a:schemeClr val="bg1"/>
          </a:solidFill>
          <a:ln>
            <a:noFill/>
          </a:ln>
        </p:spPr>
      </p:pic>
      <p:sp>
        <p:nvSpPr>
          <p:cNvPr id="6" name="Freeform 5">
            <a:extLst>
              <a:ext uri="{FF2B5EF4-FFF2-40B4-BE49-F238E27FC236}">
                <a16:creationId xmlns:a16="http://schemas.microsoft.com/office/drawing/2014/main" id="{AA1039DB-B664-734A-BD66-C79BFE793128}"/>
              </a:ext>
            </a:extLst>
          </p:cNvPr>
          <p:cNvSpPr/>
          <p:nvPr/>
        </p:nvSpPr>
        <p:spPr>
          <a:xfrm>
            <a:off x="3674523" y="349007"/>
            <a:ext cx="4070665" cy="2868843"/>
          </a:xfrm>
          <a:custGeom>
            <a:avLst/>
            <a:gdLst>
              <a:gd name="connsiteX0" fmla="*/ 90742 w 4070665"/>
              <a:gd name="connsiteY0" fmla="*/ 2750181 h 2868843"/>
              <a:gd name="connsiteX1" fmla="*/ 139603 w 4070665"/>
              <a:gd name="connsiteY1" fmla="*/ 2806022 h 2868843"/>
              <a:gd name="connsiteX2" fmla="*/ 153564 w 4070665"/>
              <a:gd name="connsiteY2" fmla="*/ 2819982 h 2868843"/>
              <a:gd name="connsiteX3" fmla="*/ 160544 w 4070665"/>
              <a:gd name="connsiteY3" fmla="*/ 2840923 h 2868843"/>
              <a:gd name="connsiteX4" fmla="*/ 188465 w 4070665"/>
              <a:gd name="connsiteY4" fmla="*/ 2854883 h 2868843"/>
              <a:gd name="connsiteX5" fmla="*/ 216385 w 4070665"/>
              <a:gd name="connsiteY5" fmla="*/ 2861863 h 2868843"/>
              <a:gd name="connsiteX6" fmla="*/ 237326 w 4070665"/>
              <a:gd name="connsiteY6" fmla="*/ 2868843 h 2868843"/>
              <a:gd name="connsiteX7" fmla="*/ 300147 w 4070665"/>
              <a:gd name="connsiteY7" fmla="*/ 2854883 h 2868843"/>
              <a:gd name="connsiteX8" fmla="*/ 383909 w 4070665"/>
              <a:gd name="connsiteY8" fmla="*/ 2847903 h 2868843"/>
              <a:gd name="connsiteX9" fmla="*/ 432770 w 4070665"/>
              <a:gd name="connsiteY9" fmla="*/ 2840923 h 2868843"/>
              <a:gd name="connsiteX10" fmla="*/ 474651 w 4070665"/>
              <a:gd name="connsiteY10" fmla="*/ 2813002 h 2868843"/>
              <a:gd name="connsiteX11" fmla="*/ 523512 w 4070665"/>
              <a:gd name="connsiteY11" fmla="*/ 2792062 h 2868843"/>
              <a:gd name="connsiteX12" fmla="*/ 1067964 w 4070665"/>
              <a:gd name="connsiteY12" fmla="*/ 2813002 h 2868843"/>
              <a:gd name="connsiteX13" fmla="*/ 1570535 w 4070665"/>
              <a:gd name="connsiteY13" fmla="*/ 2833942 h 2868843"/>
              <a:gd name="connsiteX14" fmla="*/ 1682217 w 4070665"/>
              <a:gd name="connsiteY14" fmla="*/ 2840923 h 2868843"/>
              <a:gd name="connsiteX15" fmla="*/ 1738058 w 4070665"/>
              <a:gd name="connsiteY15" fmla="*/ 2854883 h 2868843"/>
              <a:gd name="connsiteX16" fmla="*/ 2010284 w 4070665"/>
              <a:gd name="connsiteY16" fmla="*/ 2868843 h 2868843"/>
              <a:gd name="connsiteX17" fmla="*/ 2219689 w 4070665"/>
              <a:gd name="connsiteY17" fmla="*/ 2861863 h 2868843"/>
              <a:gd name="connsiteX18" fmla="*/ 2303451 w 4070665"/>
              <a:gd name="connsiteY18" fmla="*/ 2840923 h 2868843"/>
              <a:gd name="connsiteX19" fmla="*/ 2387213 w 4070665"/>
              <a:gd name="connsiteY19" fmla="*/ 2806022 h 2868843"/>
              <a:gd name="connsiteX20" fmla="*/ 2415133 w 4070665"/>
              <a:gd name="connsiteY20" fmla="*/ 2792062 h 2868843"/>
              <a:gd name="connsiteX21" fmla="*/ 2436074 w 4070665"/>
              <a:gd name="connsiteY21" fmla="*/ 2771121 h 2868843"/>
              <a:gd name="connsiteX22" fmla="*/ 2457014 w 4070665"/>
              <a:gd name="connsiteY22" fmla="*/ 2764141 h 2868843"/>
              <a:gd name="connsiteX23" fmla="*/ 2484935 w 4070665"/>
              <a:gd name="connsiteY23" fmla="*/ 2750181 h 2868843"/>
              <a:gd name="connsiteX24" fmla="*/ 2512855 w 4070665"/>
              <a:gd name="connsiteY24" fmla="*/ 2715280 h 2868843"/>
              <a:gd name="connsiteX25" fmla="*/ 2519836 w 4070665"/>
              <a:gd name="connsiteY25" fmla="*/ 2694339 h 2868843"/>
              <a:gd name="connsiteX26" fmla="*/ 2533796 w 4070665"/>
              <a:gd name="connsiteY26" fmla="*/ 2638498 h 2868843"/>
              <a:gd name="connsiteX27" fmla="*/ 2526816 w 4070665"/>
              <a:gd name="connsiteY27" fmla="*/ 2603597 h 2868843"/>
              <a:gd name="connsiteX28" fmla="*/ 2512855 w 4070665"/>
              <a:gd name="connsiteY28" fmla="*/ 2582657 h 2868843"/>
              <a:gd name="connsiteX29" fmla="*/ 2505875 w 4070665"/>
              <a:gd name="connsiteY29" fmla="*/ 2561717 h 2868843"/>
              <a:gd name="connsiteX30" fmla="*/ 2498895 w 4070665"/>
              <a:gd name="connsiteY30" fmla="*/ 2498895 h 2868843"/>
              <a:gd name="connsiteX31" fmla="*/ 2491915 w 4070665"/>
              <a:gd name="connsiteY31" fmla="*/ 2477955 h 2868843"/>
              <a:gd name="connsiteX32" fmla="*/ 2484935 w 4070665"/>
              <a:gd name="connsiteY32" fmla="*/ 2457014 h 2868843"/>
              <a:gd name="connsiteX33" fmla="*/ 2498895 w 4070665"/>
              <a:gd name="connsiteY33" fmla="*/ 2401173 h 2868843"/>
              <a:gd name="connsiteX34" fmla="*/ 2491915 w 4070665"/>
              <a:gd name="connsiteY34" fmla="*/ 2373252 h 2868843"/>
              <a:gd name="connsiteX35" fmla="*/ 2477955 w 4070665"/>
              <a:gd name="connsiteY35" fmla="*/ 2331371 h 2868843"/>
              <a:gd name="connsiteX36" fmla="*/ 2463994 w 4070665"/>
              <a:gd name="connsiteY36" fmla="*/ 2282510 h 2868843"/>
              <a:gd name="connsiteX37" fmla="*/ 2450034 w 4070665"/>
              <a:gd name="connsiteY37" fmla="*/ 2261570 h 2868843"/>
              <a:gd name="connsiteX38" fmla="*/ 2443054 w 4070665"/>
              <a:gd name="connsiteY38" fmla="*/ 2240629 h 2868843"/>
              <a:gd name="connsiteX39" fmla="*/ 2415133 w 4070665"/>
              <a:gd name="connsiteY39" fmla="*/ 2205729 h 2868843"/>
              <a:gd name="connsiteX40" fmla="*/ 2401173 w 4070665"/>
              <a:gd name="connsiteY40" fmla="*/ 2177808 h 2868843"/>
              <a:gd name="connsiteX41" fmla="*/ 2380232 w 4070665"/>
              <a:gd name="connsiteY41" fmla="*/ 2156868 h 2868843"/>
              <a:gd name="connsiteX42" fmla="*/ 2366272 w 4070665"/>
              <a:gd name="connsiteY42" fmla="*/ 2135927 h 2868843"/>
              <a:gd name="connsiteX43" fmla="*/ 2345332 w 4070665"/>
              <a:gd name="connsiteY43" fmla="*/ 2114987 h 2868843"/>
              <a:gd name="connsiteX44" fmla="*/ 2331371 w 4070665"/>
              <a:gd name="connsiteY44" fmla="*/ 2094046 h 2868843"/>
              <a:gd name="connsiteX45" fmla="*/ 2310431 w 4070665"/>
              <a:gd name="connsiteY45" fmla="*/ 2066126 h 2868843"/>
              <a:gd name="connsiteX46" fmla="*/ 2296471 w 4070665"/>
              <a:gd name="connsiteY46" fmla="*/ 2045185 h 2868843"/>
              <a:gd name="connsiteX47" fmla="*/ 2254590 w 4070665"/>
              <a:gd name="connsiteY47" fmla="*/ 2003304 h 2868843"/>
              <a:gd name="connsiteX48" fmla="*/ 2240629 w 4070665"/>
              <a:gd name="connsiteY48" fmla="*/ 1989344 h 2868843"/>
              <a:gd name="connsiteX49" fmla="*/ 2198748 w 4070665"/>
              <a:gd name="connsiteY49" fmla="*/ 1919542 h 2868843"/>
              <a:gd name="connsiteX50" fmla="*/ 2177808 w 4070665"/>
              <a:gd name="connsiteY50" fmla="*/ 1898602 h 2868843"/>
              <a:gd name="connsiteX51" fmla="*/ 2163848 w 4070665"/>
              <a:gd name="connsiteY51" fmla="*/ 1877662 h 2868843"/>
              <a:gd name="connsiteX52" fmla="*/ 2128947 w 4070665"/>
              <a:gd name="connsiteY52" fmla="*/ 1842761 h 2868843"/>
              <a:gd name="connsiteX53" fmla="*/ 2101026 w 4070665"/>
              <a:gd name="connsiteY53" fmla="*/ 1779939 h 2868843"/>
              <a:gd name="connsiteX54" fmla="*/ 2094046 w 4070665"/>
              <a:gd name="connsiteY54" fmla="*/ 1758999 h 2868843"/>
              <a:gd name="connsiteX55" fmla="*/ 2080086 w 4070665"/>
              <a:gd name="connsiteY55" fmla="*/ 1738058 h 2868843"/>
              <a:gd name="connsiteX56" fmla="*/ 2128947 w 4070665"/>
              <a:gd name="connsiteY56" fmla="*/ 1710138 h 2868843"/>
              <a:gd name="connsiteX57" fmla="*/ 2254590 w 4070665"/>
              <a:gd name="connsiteY57" fmla="*/ 1724098 h 2868843"/>
              <a:gd name="connsiteX58" fmla="*/ 2401173 w 4070665"/>
              <a:gd name="connsiteY58" fmla="*/ 1738058 h 2868843"/>
              <a:gd name="connsiteX59" fmla="*/ 2450034 w 4070665"/>
              <a:gd name="connsiteY59" fmla="*/ 1752019 h 2868843"/>
              <a:gd name="connsiteX60" fmla="*/ 2477955 w 4070665"/>
              <a:gd name="connsiteY60" fmla="*/ 1765979 h 2868843"/>
              <a:gd name="connsiteX61" fmla="*/ 2512855 w 4070665"/>
              <a:gd name="connsiteY61" fmla="*/ 1779939 h 2868843"/>
              <a:gd name="connsiteX62" fmla="*/ 2533796 w 4070665"/>
              <a:gd name="connsiteY62" fmla="*/ 1786920 h 2868843"/>
              <a:gd name="connsiteX63" fmla="*/ 2561716 w 4070665"/>
              <a:gd name="connsiteY63" fmla="*/ 1800880 h 2868843"/>
              <a:gd name="connsiteX64" fmla="*/ 2645478 w 4070665"/>
              <a:gd name="connsiteY64" fmla="*/ 1828800 h 2868843"/>
              <a:gd name="connsiteX65" fmla="*/ 2666419 w 4070665"/>
              <a:gd name="connsiteY65" fmla="*/ 1835781 h 2868843"/>
              <a:gd name="connsiteX66" fmla="*/ 2722260 w 4070665"/>
              <a:gd name="connsiteY66" fmla="*/ 1842761 h 2868843"/>
              <a:gd name="connsiteX67" fmla="*/ 2785081 w 4070665"/>
              <a:gd name="connsiteY67" fmla="*/ 1975384 h 2868843"/>
              <a:gd name="connsiteX68" fmla="*/ 2799042 w 4070665"/>
              <a:gd name="connsiteY68" fmla="*/ 2003304 h 2868843"/>
              <a:gd name="connsiteX69" fmla="*/ 2819982 w 4070665"/>
              <a:gd name="connsiteY69" fmla="*/ 1968404 h 2868843"/>
              <a:gd name="connsiteX70" fmla="*/ 2847903 w 4070665"/>
              <a:gd name="connsiteY70" fmla="*/ 1912562 h 2868843"/>
              <a:gd name="connsiteX71" fmla="*/ 2868843 w 4070665"/>
              <a:gd name="connsiteY71" fmla="*/ 1905582 h 2868843"/>
              <a:gd name="connsiteX72" fmla="*/ 2924684 w 4070665"/>
              <a:gd name="connsiteY72" fmla="*/ 1891622 h 2868843"/>
              <a:gd name="connsiteX73" fmla="*/ 2959585 w 4070665"/>
              <a:gd name="connsiteY73" fmla="*/ 1877662 h 2868843"/>
              <a:gd name="connsiteX74" fmla="*/ 3029387 w 4070665"/>
              <a:gd name="connsiteY74" fmla="*/ 1863701 h 2868843"/>
              <a:gd name="connsiteX75" fmla="*/ 3022406 w 4070665"/>
              <a:gd name="connsiteY75" fmla="*/ 1884642 h 2868843"/>
              <a:gd name="connsiteX76" fmla="*/ 2757161 w 4070665"/>
              <a:gd name="connsiteY76" fmla="*/ 1884642 h 2868843"/>
              <a:gd name="connsiteX77" fmla="*/ 2785081 w 4070665"/>
              <a:gd name="connsiteY77" fmla="*/ 1842761 h 2868843"/>
              <a:gd name="connsiteX78" fmla="*/ 2833942 w 4070665"/>
              <a:gd name="connsiteY78" fmla="*/ 1800880 h 2868843"/>
              <a:gd name="connsiteX79" fmla="*/ 2868843 w 4070665"/>
              <a:gd name="connsiteY79" fmla="*/ 1758999 h 2868843"/>
              <a:gd name="connsiteX80" fmla="*/ 2896764 w 4070665"/>
              <a:gd name="connsiteY80" fmla="*/ 1738058 h 2868843"/>
              <a:gd name="connsiteX81" fmla="*/ 2945625 w 4070665"/>
              <a:gd name="connsiteY81" fmla="*/ 1668257 h 2868843"/>
              <a:gd name="connsiteX82" fmla="*/ 2973545 w 4070665"/>
              <a:gd name="connsiteY82" fmla="*/ 1619396 h 2868843"/>
              <a:gd name="connsiteX83" fmla="*/ 2994486 w 4070665"/>
              <a:gd name="connsiteY83" fmla="*/ 1591475 h 2868843"/>
              <a:gd name="connsiteX84" fmla="*/ 3050327 w 4070665"/>
              <a:gd name="connsiteY84" fmla="*/ 1507713 h 2868843"/>
              <a:gd name="connsiteX85" fmla="*/ 3078248 w 4070665"/>
              <a:gd name="connsiteY85" fmla="*/ 1465833 h 2868843"/>
              <a:gd name="connsiteX86" fmla="*/ 3099188 w 4070665"/>
              <a:gd name="connsiteY86" fmla="*/ 1430932 h 2868843"/>
              <a:gd name="connsiteX87" fmla="*/ 3134089 w 4070665"/>
              <a:gd name="connsiteY87" fmla="*/ 1382071 h 2868843"/>
              <a:gd name="connsiteX88" fmla="*/ 3189930 w 4070665"/>
              <a:gd name="connsiteY88" fmla="*/ 1284349 h 2868843"/>
              <a:gd name="connsiteX89" fmla="*/ 3210871 w 4070665"/>
              <a:gd name="connsiteY89" fmla="*/ 1249448 h 2868843"/>
              <a:gd name="connsiteX90" fmla="*/ 3245771 w 4070665"/>
              <a:gd name="connsiteY90" fmla="*/ 1200587 h 2868843"/>
              <a:gd name="connsiteX91" fmla="*/ 3350474 w 4070665"/>
              <a:gd name="connsiteY91" fmla="*/ 1074944 h 2868843"/>
              <a:gd name="connsiteX92" fmla="*/ 3385374 w 4070665"/>
              <a:gd name="connsiteY92" fmla="*/ 1033063 h 2868843"/>
              <a:gd name="connsiteX93" fmla="*/ 3434236 w 4070665"/>
              <a:gd name="connsiteY93" fmla="*/ 963262 h 2868843"/>
              <a:gd name="connsiteX94" fmla="*/ 3462156 w 4070665"/>
              <a:gd name="connsiteY94" fmla="*/ 935341 h 2868843"/>
              <a:gd name="connsiteX95" fmla="*/ 3483097 w 4070665"/>
              <a:gd name="connsiteY95" fmla="*/ 907420 h 2868843"/>
              <a:gd name="connsiteX96" fmla="*/ 3517997 w 4070665"/>
              <a:gd name="connsiteY96" fmla="*/ 872520 h 2868843"/>
              <a:gd name="connsiteX97" fmla="*/ 3552898 w 4070665"/>
              <a:gd name="connsiteY97" fmla="*/ 830639 h 2868843"/>
              <a:gd name="connsiteX98" fmla="*/ 3629680 w 4070665"/>
              <a:gd name="connsiteY98" fmla="*/ 753857 h 2868843"/>
              <a:gd name="connsiteX99" fmla="*/ 3664581 w 4070665"/>
              <a:gd name="connsiteY99" fmla="*/ 711976 h 2868843"/>
              <a:gd name="connsiteX100" fmla="*/ 3699481 w 4070665"/>
              <a:gd name="connsiteY100" fmla="*/ 677075 h 2868843"/>
              <a:gd name="connsiteX101" fmla="*/ 3748342 w 4070665"/>
              <a:gd name="connsiteY101" fmla="*/ 614254 h 2868843"/>
              <a:gd name="connsiteX102" fmla="*/ 3769283 w 4070665"/>
              <a:gd name="connsiteY102" fmla="*/ 593313 h 2868843"/>
              <a:gd name="connsiteX103" fmla="*/ 3783243 w 4070665"/>
              <a:gd name="connsiteY103" fmla="*/ 565393 h 2868843"/>
              <a:gd name="connsiteX104" fmla="*/ 3804184 w 4070665"/>
              <a:gd name="connsiteY104" fmla="*/ 537472 h 2868843"/>
              <a:gd name="connsiteX105" fmla="*/ 3818144 w 4070665"/>
              <a:gd name="connsiteY105" fmla="*/ 516532 h 2868843"/>
              <a:gd name="connsiteX106" fmla="*/ 3839084 w 4070665"/>
              <a:gd name="connsiteY106" fmla="*/ 495591 h 2868843"/>
              <a:gd name="connsiteX107" fmla="*/ 3860025 w 4070665"/>
              <a:gd name="connsiteY107" fmla="*/ 460691 h 2868843"/>
              <a:gd name="connsiteX108" fmla="*/ 3894926 w 4070665"/>
              <a:gd name="connsiteY108" fmla="*/ 425790 h 2868843"/>
              <a:gd name="connsiteX109" fmla="*/ 3978687 w 4070665"/>
              <a:gd name="connsiteY109" fmla="*/ 321088 h 2868843"/>
              <a:gd name="connsiteX110" fmla="*/ 4006608 w 4070665"/>
              <a:gd name="connsiteY110" fmla="*/ 279207 h 2868843"/>
              <a:gd name="connsiteX111" fmla="*/ 4034529 w 4070665"/>
              <a:gd name="connsiteY111" fmla="*/ 251286 h 2868843"/>
              <a:gd name="connsiteX112" fmla="*/ 4055469 w 4070665"/>
              <a:gd name="connsiteY112" fmla="*/ 223365 h 2868843"/>
              <a:gd name="connsiteX113" fmla="*/ 4048489 w 4070665"/>
              <a:gd name="connsiteY113" fmla="*/ 167524 h 2868843"/>
              <a:gd name="connsiteX114" fmla="*/ 4048489 w 4070665"/>
              <a:gd name="connsiteY114" fmla="*/ 83762 h 2868843"/>
              <a:gd name="connsiteX115" fmla="*/ 4020568 w 4070665"/>
              <a:gd name="connsiteY115" fmla="*/ 27921 h 2868843"/>
              <a:gd name="connsiteX116" fmla="*/ 3978687 w 4070665"/>
              <a:gd name="connsiteY116" fmla="*/ 20941 h 2868843"/>
              <a:gd name="connsiteX117" fmla="*/ 3922846 w 4070665"/>
              <a:gd name="connsiteY117" fmla="*/ 6981 h 2868843"/>
              <a:gd name="connsiteX118" fmla="*/ 3901906 w 4070665"/>
              <a:gd name="connsiteY118" fmla="*/ 0 h 2868843"/>
              <a:gd name="connsiteX119" fmla="*/ 3860025 w 4070665"/>
              <a:gd name="connsiteY119" fmla="*/ 13961 h 2868843"/>
              <a:gd name="connsiteX120" fmla="*/ 3839084 w 4070665"/>
              <a:gd name="connsiteY120" fmla="*/ 27921 h 2868843"/>
              <a:gd name="connsiteX121" fmla="*/ 3769283 w 4070665"/>
              <a:gd name="connsiteY121" fmla="*/ 48862 h 2868843"/>
              <a:gd name="connsiteX122" fmla="*/ 3685521 w 4070665"/>
              <a:gd name="connsiteY122" fmla="*/ 55842 h 2868843"/>
              <a:gd name="connsiteX123" fmla="*/ 3531958 w 4070665"/>
              <a:gd name="connsiteY123" fmla="*/ 83762 h 2868843"/>
              <a:gd name="connsiteX124" fmla="*/ 3448196 w 4070665"/>
              <a:gd name="connsiteY124" fmla="*/ 97723 h 2868843"/>
              <a:gd name="connsiteX125" fmla="*/ 3364434 w 4070665"/>
              <a:gd name="connsiteY125" fmla="*/ 104703 h 2868843"/>
              <a:gd name="connsiteX126" fmla="*/ 3273692 w 4070665"/>
              <a:gd name="connsiteY126" fmla="*/ 118663 h 2868843"/>
              <a:gd name="connsiteX127" fmla="*/ 3148049 w 4070665"/>
              <a:gd name="connsiteY127" fmla="*/ 132623 h 2868843"/>
              <a:gd name="connsiteX128" fmla="*/ 3078248 w 4070665"/>
              <a:gd name="connsiteY128" fmla="*/ 146584 h 2868843"/>
              <a:gd name="connsiteX129" fmla="*/ 3015426 w 4070665"/>
              <a:gd name="connsiteY129" fmla="*/ 153564 h 2868843"/>
              <a:gd name="connsiteX130" fmla="*/ 2966565 w 4070665"/>
              <a:gd name="connsiteY130" fmla="*/ 167524 h 2868843"/>
              <a:gd name="connsiteX131" fmla="*/ 2931665 w 4070665"/>
              <a:gd name="connsiteY131" fmla="*/ 174504 h 2868843"/>
              <a:gd name="connsiteX132" fmla="*/ 2854883 w 4070665"/>
              <a:gd name="connsiteY132" fmla="*/ 188465 h 2868843"/>
              <a:gd name="connsiteX133" fmla="*/ 2750181 w 4070665"/>
              <a:gd name="connsiteY133" fmla="*/ 230346 h 2868843"/>
              <a:gd name="connsiteX134" fmla="*/ 2708300 w 4070665"/>
              <a:gd name="connsiteY134" fmla="*/ 244306 h 2868843"/>
              <a:gd name="connsiteX135" fmla="*/ 2582657 w 4070665"/>
              <a:gd name="connsiteY135" fmla="*/ 293167 h 2868843"/>
              <a:gd name="connsiteX136" fmla="*/ 2526816 w 4070665"/>
              <a:gd name="connsiteY136" fmla="*/ 314107 h 2868843"/>
              <a:gd name="connsiteX137" fmla="*/ 2429094 w 4070665"/>
              <a:gd name="connsiteY137" fmla="*/ 342028 h 2868843"/>
              <a:gd name="connsiteX138" fmla="*/ 2156868 w 4070665"/>
              <a:gd name="connsiteY138" fmla="*/ 397869 h 2868843"/>
              <a:gd name="connsiteX139" fmla="*/ 1982364 w 4070665"/>
              <a:gd name="connsiteY139" fmla="*/ 432770 h 2868843"/>
              <a:gd name="connsiteX140" fmla="*/ 1891622 w 4070665"/>
              <a:gd name="connsiteY140" fmla="*/ 474651 h 2868843"/>
              <a:gd name="connsiteX141" fmla="*/ 1842761 w 4070665"/>
              <a:gd name="connsiteY141" fmla="*/ 502571 h 2868843"/>
              <a:gd name="connsiteX142" fmla="*/ 1800880 w 4070665"/>
              <a:gd name="connsiteY142" fmla="*/ 523512 h 2868843"/>
              <a:gd name="connsiteX143" fmla="*/ 1696177 w 4070665"/>
              <a:gd name="connsiteY143" fmla="*/ 586333 h 2868843"/>
              <a:gd name="connsiteX144" fmla="*/ 1549594 w 4070665"/>
              <a:gd name="connsiteY144" fmla="*/ 663115 h 2868843"/>
              <a:gd name="connsiteX145" fmla="*/ 1500733 w 4070665"/>
              <a:gd name="connsiteY145" fmla="*/ 684055 h 2868843"/>
              <a:gd name="connsiteX146" fmla="*/ 1472813 w 4070665"/>
              <a:gd name="connsiteY146" fmla="*/ 704996 h 2868843"/>
              <a:gd name="connsiteX147" fmla="*/ 1403011 w 4070665"/>
              <a:gd name="connsiteY147" fmla="*/ 746877 h 2868843"/>
              <a:gd name="connsiteX148" fmla="*/ 1368110 w 4070665"/>
              <a:gd name="connsiteY148" fmla="*/ 774797 h 2868843"/>
              <a:gd name="connsiteX149" fmla="*/ 1340190 w 4070665"/>
              <a:gd name="connsiteY149" fmla="*/ 802718 h 2868843"/>
              <a:gd name="connsiteX150" fmla="*/ 1277368 w 4070665"/>
              <a:gd name="connsiteY150" fmla="*/ 851579 h 2868843"/>
              <a:gd name="connsiteX151" fmla="*/ 1235487 w 4070665"/>
              <a:gd name="connsiteY151" fmla="*/ 886480 h 2868843"/>
              <a:gd name="connsiteX152" fmla="*/ 1200587 w 4070665"/>
              <a:gd name="connsiteY152" fmla="*/ 928361 h 2868843"/>
              <a:gd name="connsiteX153" fmla="*/ 1172666 w 4070665"/>
              <a:gd name="connsiteY153" fmla="*/ 949301 h 2868843"/>
              <a:gd name="connsiteX154" fmla="*/ 1109845 w 4070665"/>
              <a:gd name="connsiteY154" fmla="*/ 1026083 h 2868843"/>
              <a:gd name="connsiteX155" fmla="*/ 1033063 w 4070665"/>
              <a:gd name="connsiteY155" fmla="*/ 1102865 h 2868843"/>
              <a:gd name="connsiteX156" fmla="*/ 956281 w 4070665"/>
              <a:gd name="connsiteY156" fmla="*/ 1165686 h 2868843"/>
              <a:gd name="connsiteX157" fmla="*/ 872519 w 4070665"/>
              <a:gd name="connsiteY157" fmla="*/ 1242468 h 2868843"/>
              <a:gd name="connsiteX158" fmla="*/ 809698 w 4070665"/>
              <a:gd name="connsiteY158" fmla="*/ 1305289 h 2868843"/>
              <a:gd name="connsiteX159" fmla="*/ 774797 w 4070665"/>
              <a:gd name="connsiteY159" fmla="*/ 1340190 h 2868843"/>
              <a:gd name="connsiteX160" fmla="*/ 739897 w 4070665"/>
              <a:gd name="connsiteY160" fmla="*/ 1382071 h 2868843"/>
              <a:gd name="connsiteX161" fmla="*/ 663115 w 4070665"/>
              <a:gd name="connsiteY161" fmla="*/ 1444892 h 2868843"/>
              <a:gd name="connsiteX162" fmla="*/ 586333 w 4070665"/>
              <a:gd name="connsiteY162" fmla="*/ 1521674 h 2868843"/>
              <a:gd name="connsiteX163" fmla="*/ 551432 w 4070665"/>
              <a:gd name="connsiteY163" fmla="*/ 1556575 h 2868843"/>
              <a:gd name="connsiteX164" fmla="*/ 523512 w 4070665"/>
              <a:gd name="connsiteY164" fmla="*/ 1577515 h 2868843"/>
              <a:gd name="connsiteX165" fmla="*/ 488611 w 4070665"/>
              <a:gd name="connsiteY165" fmla="*/ 1619396 h 2868843"/>
              <a:gd name="connsiteX166" fmla="*/ 453710 w 4070665"/>
              <a:gd name="connsiteY166" fmla="*/ 1654297 h 2868843"/>
              <a:gd name="connsiteX167" fmla="*/ 335048 w 4070665"/>
              <a:gd name="connsiteY167" fmla="*/ 1779939 h 2868843"/>
              <a:gd name="connsiteX168" fmla="*/ 195445 w 4070665"/>
              <a:gd name="connsiteY168" fmla="*/ 1926523 h 2868843"/>
              <a:gd name="connsiteX169" fmla="*/ 146584 w 4070665"/>
              <a:gd name="connsiteY169" fmla="*/ 1982364 h 2868843"/>
              <a:gd name="connsiteX170" fmla="*/ 41881 w 4070665"/>
              <a:gd name="connsiteY170" fmla="*/ 2142907 h 2868843"/>
              <a:gd name="connsiteX171" fmla="*/ 27921 w 4070665"/>
              <a:gd name="connsiteY171" fmla="*/ 2177808 h 2868843"/>
              <a:gd name="connsiteX172" fmla="*/ 0 w 4070665"/>
              <a:gd name="connsiteY172" fmla="*/ 2226669 h 2868843"/>
              <a:gd name="connsiteX173" fmla="*/ 6981 w 4070665"/>
              <a:gd name="connsiteY173" fmla="*/ 2254590 h 2868843"/>
              <a:gd name="connsiteX174" fmla="*/ 34901 w 4070665"/>
              <a:gd name="connsiteY174" fmla="*/ 2289491 h 2868843"/>
              <a:gd name="connsiteX175" fmla="*/ 55842 w 4070665"/>
              <a:gd name="connsiteY175" fmla="*/ 2331371 h 2868843"/>
              <a:gd name="connsiteX176" fmla="*/ 48861 w 4070665"/>
              <a:gd name="connsiteY176" fmla="*/ 2610578 h 2868843"/>
              <a:gd name="connsiteX177" fmla="*/ 55842 w 4070665"/>
              <a:gd name="connsiteY177" fmla="*/ 2708300 h 2868843"/>
              <a:gd name="connsiteX178" fmla="*/ 90742 w 4070665"/>
              <a:gd name="connsiteY178" fmla="*/ 2750181 h 2868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4070665" h="2868843">
                <a:moveTo>
                  <a:pt x="90742" y="2750181"/>
                </a:moveTo>
                <a:cubicBezTo>
                  <a:pt x="104702" y="2766468"/>
                  <a:pt x="123057" y="2787638"/>
                  <a:pt x="139603" y="2806022"/>
                </a:cubicBezTo>
                <a:cubicBezTo>
                  <a:pt x="144006" y="2810914"/>
                  <a:pt x="150178" y="2814339"/>
                  <a:pt x="153564" y="2819982"/>
                </a:cubicBezTo>
                <a:cubicBezTo>
                  <a:pt x="157350" y="2826291"/>
                  <a:pt x="155341" y="2835720"/>
                  <a:pt x="160544" y="2840923"/>
                </a:cubicBezTo>
                <a:cubicBezTo>
                  <a:pt x="167902" y="2848281"/>
                  <a:pt x="178722" y="2851229"/>
                  <a:pt x="188465" y="2854883"/>
                </a:cubicBezTo>
                <a:cubicBezTo>
                  <a:pt x="197447" y="2858251"/>
                  <a:pt x="207161" y="2859228"/>
                  <a:pt x="216385" y="2861863"/>
                </a:cubicBezTo>
                <a:cubicBezTo>
                  <a:pt x="223460" y="2863884"/>
                  <a:pt x="230346" y="2866516"/>
                  <a:pt x="237326" y="2868843"/>
                </a:cubicBezTo>
                <a:cubicBezTo>
                  <a:pt x="254465" y="2864558"/>
                  <a:pt x="283407" y="2856852"/>
                  <a:pt x="300147" y="2854883"/>
                </a:cubicBezTo>
                <a:cubicBezTo>
                  <a:pt x="327973" y="2851609"/>
                  <a:pt x="356045" y="2850836"/>
                  <a:pt x="383909" y="2847903"/>
                </a:cubicBezTo>
                <a:cubicBezTo>
                  <a:pt x="400271" y="2846181"/>
                  <a:pt x="416483" y="2843250"/>
                  <a:pt x="432770" y="2840923"/>
                </a:cubicBezTo>
                <a:cubicBezTo>
                  <a:pt x="446730" y="2831616"/>
                  <a:pt x="458734" y="2818308"/>
                  <a:pt x="474651" y="2813002"/>
                </a:cubicBezTo>
                <a:cubicBezTo>
                  <a:pt x="505462" y="2802732"/>
                  <a:pt x="489010" y="2809312"/>
                  <a:pt x="523512" y="2792062"/>
                </a:cubicBezTo>
                <a:cubicBezTo>
                  <a:pt x="778649" y="2809071"/>
                  <a:pt x="576054" y="2796786"/>
                  <a:pt x="1067964" y="2813002"/>
                </a:cubicBezTo>
                <a:lnTo>
                  <a:pt x="1570535" y="2833942"/>
                </a:lnTo>
                <a:lnTo>
                  <a:pt x="1682217" y="2840923"/>
                </a:lnTo>
                <a:cubicBezTo>
                  <a:pt x="1700831" y="2845576"/>
                  <a:pt x="1719163" y="2851549"/>
                  <a:pt x="1738058" y="2854883"/>
                </a:cubicBezTo>
                <a:cubicBezTo>
                  <a:pt x="1809911" y="2867563"/>
                  <a:pt x="1979973" y="2867833"/>
                  <a:pt x="2010284" y="2868843"/>
                </a:cubicBezTo>
                <a:cubicBezTo>
                  <a:pt x="2080086" y="2866516"/>
                  <a:pt x="2150163" y="2868484"/>
                  <a:pt x="2219689" y="2861863"/>
                </a:cubicBezTo>
                <a:cubicBezTo>
                  <a:pt x="2248339" y="2859134"/>
                  <a:pt x="2275530" y="2847903"/>
                  <a:pt x="2303451" y="2840923"/>
                </a:cubicBezTo>
                <a:cubicBezTo>
                  <a:pt x="2351554" y="2828897"/>
                  <a:pt x="2322805" y="2838225"/>
                  <a:pt x="2387213" y="2806022"/>
                </a:cubicBezTo>
                <a:cubicBezTo>
                  <a:pt x="2396520" y="2801369"/>
                  <a:pt x="2407775" y="2799420"/>
                  <a:pt x="2415133" y="2792062"/>
                </a:cubicBezTo>
                <a:cubicBezTo>
                  <a:pt x="2422113" y="2785082"/>
                  <a:pt x="2427860" y="2776597"/>
                  <a:pt x="2436074" y="2771121"/>
                </a:cubicBezTo>
                <a:cubicBezTo>
                  <a:pt x="2442196" y="2767040"/>
                  <a:pt x="2450251" y="2767039"/>
                  <a:pt x="2457014" y="2764141"/>
                </a:cubicBezTo>
                <a:cubicBezTo>
                  <a:pt x="2466578" y="2760042"/>
                  <a:pt x="2475628" y="2754834"/>
                  <a:pt x="2484935" y="2750181"/>
                </a:cubicBezTo>
                <a:cubicBezTo>
                  <a:pt x="2497919" y="2737196"/>
                  <a:pt x="2504050" y="2732890"/>
                  <a:pt x="2512855" y="2715280"/>
                </a:cubicBezTo>
                <a:cubicBezTo>
                  <a:pt x="2516146" y="2708699"/>
                  <a:pt x="2517900" y="2701438"/>
                  <a:pt x="2519836" y="2694339"/>
                </a:cubicBezTo>
                <a:cubicBezTo>
                  <a:pt x="2524884" y="2675829"/>
                  <a:pt x="2533796" y="2638498"/>
                  <a:pt x="2533796" y="2638498"/>
                </a:cubicBezTo>
                <a:cubicBezTo>
                  <a:pt x="2531469" y="2626864"/>
                  <a:pt x="2530982" y="2614706"/>
                  <a:pt x="2526816" y="2603597"/>
                </a:cubicBezTo>
                <a:cubicBezTo>
                  <a:pt x="2523870" y="2595742"/>
                  <a:pt x="2516607" y="2590160"/>
                  <a:pt x="2512855" y="2582657"/>
                </a:cubicBezTo>
                <a:cubicBezTo>
                  <a:pt x="2509564" y="2576076"/>
                  <a:pt x="2508202" y="2568697"/>
                  <a:pt x="2505875" y="2561717"/>
                </a:cubicBezTo>
                <a:cubicBezTo>
                  <a:pt x="2517508" y="2526816"/>
                  <a:pt x="2515182" y="2547756"/>
                  <a:pt x="2498895" y="2498895"/>
                </a:cubicBezTo>
                <a:lnTo>
                  <a:pt x="2491915" y="2477955"/>
                </a:lnTo>
                <a:lnTo>
                  <a:pt x="2484935" y="2457014"/>
                </a:lnTo>
                <a:cubicBezTo>
                  <a:pt x="2489588" y="2438400"/>
                  <a:pt x="2497302" y="2420293"/>
                  <a:pt x="2498895" y="2401173"/>
                </a:cubicBezTo>
                <a:cubicBezTo>
                  <a:pt x="2499692" y="2391613"/>
                  <a:pt x="2494672" y="2382441"/>
                  <a:pt x="2491915" y="2373252"/>
                </a:cubicBezTo>
                <a:cubicBezTo>
                  <a:pt x="2487687" y="2359157"/>
                  <a:pt x="2481525" y="2345647"/>
                  <a:pt x="2477955" y="2331371"/>
                </a:cubicBezTo>
                <a:cubicBezTo>
                  <a:pt x="2475720" y="2322431"/>
                  <a:pt x="2468999" y="2292520"/>
                  <a:pt x="2463994" y="2282510"/>
                </a:cubicBezTo>
                <a:cubicBezTo>
                  <a:pt x="2460242" y="2275007"/>
                  <a:pt x="2454687" y="2268550"/>
                  <a:pt x="2450034" y="2261570"/>
                </a:cubicBezTo>
                <a:cubicBezTo>
                  <a:pt x="2447707" y="2254590"/>
                  <a:pt x="2446344" y="2247210"/>
                  <a:pt x="2443054" y="2240629"/>
                </a:cubicBezTo>
                <a:cubicBezTo>
                  <a:pt x="2434249" y="2223018"/>
                  <a:pt x="2428119" y="2218714"/>
                  <a:pt x="2415133" y="2205729"/>
                </a:cubicBezTo>
                <a:cubicBezTo>
                  <a:pt x="2410480" y="2196422"/>
                  <a:pt x="2407221" y="2186275"/>
                  <a:pt x="2401173" y="2177808"/>
                </a:cubicBezTo>
                <a:cubicBezTo>
                  <a:pt x="2395435" y="2169775"/>
                  <a:pt x="2386552" y="2164451"/>
                  <a:pt x="2380232" y="2156868"/>
                </a:cubicBezTo>
                <a:cubicBezTo>
                  <a:pt x="2374861" y="2150423"/>
                  <a:pt x="2371643" y="2142372"/>
                  <a:pt x="2366272" y="2135927"/>
                </a:cubicBezTo>
                <a:cubicBezTo>
                  <a:pt x="2359953" y="2128344"/>
                  <a:pt x="2351651" y="2122570"/>
                  <a:pt x="2345332" y="2114987"/>
                </a:cubicBezTo>
                <a:cubicBezTo>
                  <a:pt x="2339961" y="2108542"/>
                  <a:pt x="2336247" y="2100873"/>
                  <a:pt x="2331371" y="2094046"/>
                </a:cubicBezTo>
                <a:cubicBezTo>
                  <a:pt x="2324609" y="2084580"/>
                  <a:pt x="2317193" y="2075592"/>
                  <a:pt x="2310431" y="2066126"/>
                </a:cubicBezTo>
                <a:cubicBezTo>
                  <a:pt x="2305555" y="2059299"/>
                  <a:pt x="2302044" y="2051455"/>
                  <a:pt x="2296471" y="2045185"/>
                </a:cubicBezTo>
                <a:cubicBezTo>
                  <a:pt x="2283355" y="2030429"/>
                  <a:pt x="2268550" y="2017264"/>
                  <a:pt x="2254590" y="2003304"/>
                </a:cubicBezTo>
                <a:lnTo>
                  <a:pt x="2240629" y="1989344"/>
                </a:lnTo>
                <a:cubicBezTo>
                  <a:pt x="2229612" y="1967310"/>
                  <a:pt x="2215596" y="1936390"/>
                  <a:pt x="2198748" y="1919542"/>
                </a:cubicBezTo>
                <a:cubicBezTo>
                  <a:pt x="2191768" y="1912562"/>
                  <a:pt x="2184127" y="1906185"/>
                  <a:pt x="2177808" y="1898602"/>
                </a:cubicBezTo>
                <a:cubicBezTo>
                  <a:pt x="2172438" y="1892157"/>
                  <a:pt x="2169372" y="1883975"/>
                  <a:pt x="2163848" y="1877662"/>
                </a:cubicBezTo>
                <a:cubicBezTo>
                  <a:pt x="2153014" y="1865280"/>
                  <a:pt x="2138073" y="1856450"/>
                  <a:pt x="2128947" y="1842761"/>
                </a:cubicBezTo>
                <a:cubicBezTo>
                  <a:pt x="2106825" y="1809576"/>
                  <a:pt x="2117639" y="1829778"/>
                  <a:pt x="2101026" y="1779939"/>
                </a:cubicBezTo>
                <a:cubicBezTo>
                  <a:pt x="2098699" y="1772959"/>
                  <a:pt x="2098127" y="1765121"/>
                  <a:pt x="2094046" y="1758999"/>
                </a:cubicBezTo>
                <a:lnTo>
                  <a:pt x="2080086" y="1738058"/>
                </a:lnTo>
                <a:cubicBezTo>
                  <a:pt x="2089122" y="1732034"/>
                  <a:pt x="2119027" y="1710847"/>
                  <a:pt x="2128947" y="1710138"/>
                </a:cubicBezTo>
                <a:cubicBezTo>
                  <a:pt x="2140205" y="1709334"/>
                  <a:pt x="2237485" y="1721960"/>
                  <a:pt x="2254590" y="1724098"/>
                </a:cubicBezTo>
                <a:cubicBezTo>
                  <a:pt x="2337388" y="1744798"/>
                  <a:pt x="2205036" y="1713540"/>
                  <a:pt x="2401173" y="1738058"/>
                </a:cubicBezTo>
                <a:cubicBezTo>
                  <a:pt x="2417981" y="1740159"/>
                  <a:pt x="2434115" y="1746230"/>
                  <a:pt x="2450034" y="1752019"/>
                </a:cubicBezTo>
                <a:cubicBezTo>
                  <a:pt x="2459813" y="1755575"/>
                  <a:pt x="2468446" y="1761753"/>
                  <a:pt x="2477955" y="1765979"/>
                </a:cubicBezTo>
                <a:cubicBezTo>
                  <a:pt x="2489405" y="1771068"/>
                  <a:pt x="2501123" y="1775539"/>
                  <a:pt x="2512855" y="1779939"/>
                </a:cubicBezTo>
                <a:cubicBezTo>
                  <a:pt x="2519744" y="1782523"/>
                  <a:pt x="2527033" y="1784021"/>
                  <a:pt x="2533796" y="1786920"/>
                </a:cubicBezTo>
                <a:cubicBezTo>
                  <a:pt x="2543360" y="1791019"/>
                  <a:pt x="2551973" y="1797227"/>
                  <a:pt x="2561716" y="1800880"/>
                </a:cubicBezTo>
                <a:cubicBezTo>
                  <a:pt x="2589273" y="1811214"/>
                  <a:pt x="2617557" y="1819493"/>
                  <a:pt x="2645478" y="1828800"/>
                </a:cubicBezTo>
                <a:cubicBezTo>
                  <a:pt x="2652458" y="1831127"/>
                  <a:pt x="2659118" y="1834868"/>
                  <a:pt x="2666419" y="1835781"/>
                </a:cubicBezTo>
                <a:lnTo>
                  <a:pt x="2722260" y="1842761"/>
                </a:lnTo>
                <a:cubicBezTo>
                  <a:pt x="2749744" y="1911473"/>
                  <a:pt x="2730620" y="1866464"/>
                  <a:pt x="2785081" y="1975384"/>
                </a:cubicBezTo>
                <a:lnTo>
                  <a:pt x="2799042" y="2003304"/>
                </a:lnTo>
                <a:cubicBezTo>
                  <a:pt x="2806022" y="1991671"/>
                  <a:pt x="2814944" y="1981000"/>
                  <a:pt x="2819982" y="1968404"/>
                </a:cubicBezTo>
                <a:cubicBezTo>
                  <a:pt x="2834648" y="1931739"/>
                  <a:pt x="2813789" y="1935305"/>
                  <a:pt x="2847903" y="1912562"/>
                </a:cubicBezTo>
                <a:cubicBezTo>
                  <a:pt x="2854025" y="1908481"/>
                  <a:pt x="2861745" y="1907518"/>
                  <a:pt x="2868843" y="1905582"/>
                </a:cubicBezTo>
                <a:cubicBezTo>
                  <a:pt x="2887353" y="1900534"/>
                  <a:pt x="2906870" y="1898748"/>
                  <a:pt x="2924684" y="1891622"/>
                </a:cubicBezTo>
                <a:cubicBezTo>
                  <a:pt x="2936318" y="1886969"/>
                  <a:pt x="2947478" y="1880890"/>
                  <a:pt x="2959585" y="1877662"/>
                </a:cubicBezTo>
                <a:cubicBezTo>
                  <a:pt x="2982512" y="1871548"/>
                  <a:pt x="3029387" y="1863701"/>
                  <a:pt x="3029387" y="1863701"/>
                </a:cubicBezTo>
                <a:cubicBezTo>
                  <a:pt x="3027060" y="1870681"/>
                  <a:pt x="3029606" y="1883126"/>
                  <a:pt x="3022406" y="1884642"/>
                </a:cubicBezTo>
                <a:cubicBezTo>
                  <a:pt x="2952654" y="1899327"/>
                  <a:pt x="2824900" y="1888029"/>
                  <a:pt x="2757161" y="1884642"/>
                </a:cubicBezTo>
                <a:cubicBezTo>
                  <a:pt x="2799865" y="1841935"/>
                  <a:pt x="2734363" y="1910384"/>
                  <a:pt x="2785081" y="1842761"/>
                </a:cubicBezTo>
                <a:cubicBezTo>
                  <a:pt x="2813045" y="1805476"/>
                  <a:pt x="2805804" y="1824329"/>
                  <a:pt x="2833942" y="1800880"/>
                </a:cubicBezTo>
                <a:cubicBezTo>
                  <a:pt x="2902557" y="1743700"/>
                  <a:pt x="2813935" y="1813907"/>
                  <a:pt x="2868843" y="1758999"/>
                </a:cubicBezTo>
                <a:cubicBezTo>
                  <a:pt x="2877069" y="1750773"/>
                  <a:pt x="2887457" y="1745038"/>
                  <a:pt x="2896764" y="1738058"/>
                </a:cubicBezTo>
                <a:cubicBezTo>
                  <a:pt x="2975090" y="1607515"/>
                  <a:pt x="2854628" y="1804753"/>
                  <a:pt x="2945625" y="1668257"/>
                </a:cubicBezTo>
                <a:cubicBezTo>
                  <a:pt x="2956030" y="1652649"/>
                  <a:pt x="2963474" y="1635222"/>
                  <a:pt x="2973545" y="1619396"/>
                </a:cubicBezTo>
                <a:cubicBezTo>
                  <a:pt x="2979791" y="1609581"/>
                  <a:pt x="2987895" y="1601062"/>
                  <a:pt x="2994486" y="1591475"/>
                </a:cubicBezTo>
                <a:cubicBezTo>
                  <a:pt x="3013497" y="1563823"/>
                  <a:pt x="3031713" y="1535634"/>
                  <a:pt x="3050327" y="1507713"/>
                </a:cubicBezTo>
                <a:cubicBezTo>
                  <a:pt x="3059634" y="1493753"/>
                  <a:pt x="3069616" y="1480220"/>
                  <a:pt x="3078248" y="1465833"/>
                </a:cubicBezTo>
                <a:cubicBezTo>
                  <a:pt x="3085228" y="1454199"/>
                  <a:pt x="3091662" y="1442220"/>
                  <a:pt x="3099188" y="1430932"/>
                </a:cubicBezTo>
                <a:cubicBezTo>
                  <a:pt x="3110290" y="1414278"/>
                  <a:pt x="3123554" y="1399089"/>
                  <a:pt x="3134089" y="1382071"/>
                </a:cubicBezTo>
                <a:cubicBezTo>
                  <a:pt x="3153836" y="1350172"/>
                  <a:pt x="3171133" y="1316817"/>
                  <a:pt x="3189930" y="1284349"/>
                </a:cubicBezTo>
                <a:cubicBezTo>
                  <a:pt x="3196728" y="1272608"/>
                  <a:pt x="3202985" y="1260488"/>
                  <a:pt x="3210871" y="1249448"/>
                </a:cubicBezTo>
                <a:cubicBezTo>
                  <a:pt x="3222504" y="1233161"/>
                  <a:pt x="3233369" y="1216296"/>
                  <a:pt x="3245771" y="1200587"/>
                </a:cubicBezTo>
                <a:cubicBezTo>
                  <a:pt x="3245780" y="1200576"/>
                  <a:pt x="3333019" y="1095890"/>
                  <a:pt x="3350474" y="1074944"/>
                </a:cubicBezTo>
                <a:cubicBezTo>
                  <a:pt x="3362107" y="1060984"/>
                  <a:pt x="3376024" y="1048645"/>
                  <a:pt x="3385374" y="1033063"/>
                </a:cubicBezTo>
                <a:cubicBezTo>
                  <a:pt x="3406334" y="998131"/>
                  <a:pt x="3406236" y="994762"/>
                  <a:pt x="3434236" y="963262"/>
                </a:cubicBezTo>
                <a:cubicBezTo>
                  <a:pt x="3442980" y="953425"/>
                  <a:pt x="3453489" y="945246"/>
                  <a:pt x="3462156" y="935341"/>
                </a:cubicBezTo>
                <a:cubicBezTo>
                  <a:pt x="3469817" y="926586"/>
                  <a:pt x="3475368" y="916115"/>
                  <a:pt x="3483097" y="907420"/>
                </a:cubicBezTo>
                <a:cubicBezTo>
                  <a:pt x="3494027" y="895124"/>
                  <a:pt x="3506930" y="884694"/>
                  <a:pt x="3517997" y="872520"/>
                </a:cubicBezTo>
                <a:cubicBezTo>
                  <a:pt x="3530221" y="859074"/>
                  <a:pt x="3540443" y="843872"/>
                  <a:pt x="3552898" y="830639"/>
                </a:cubicBezTo>
                <a:cubicBezTo>
                  <a:pt x="3577705" y="804282"/>
                  <a:pt x="3606508" y="781663"/>
                  <a:pt x="3629680" y="753857"/>
                </a:cubicBezTo>
                <a:cubicBezTo>
                  <a:pt x="3641314" y="739897"/>
                  <a:pt x="3652357" y="725422"/>
                  <a:pt x="3664581" y="711976"/>
                </a:cubicBezTo>
                <a:cubicBezTo>
                  <a:pt x="3675648" y="699802"/>
                  <a:pt x="3688774" y="689567"/>
                  <a:pt x="3699481" y="677075"/>
                </a:cubicBezTo>
                <a:cubicBezTo>
                  <a:pt x="3716745" y="656933"/>
                  <a:pt x="3729583" y="633013"/>
                  <a:pt x="3748342" y="614254"/>
                </a:cubicBezTo>
                <a:cubicBezTo>
                  <a:pt x="3755322" y="607274"/>
                  <a:pt x="3763545" y="601346"/>
                  <a:pt x="3769283" y="593313"/>
                </a:cubicBezTo>
                <a:cubicBezTo>
                  <a:pt x="3775331" y="584846"/>
                  <a:pt x="3777728" y="574217"/>
                  <a:pt x="3783243" y="565393"/>
                </a:cubicBezTo>
                <a:cubicBezTo>
                  <a:pt x="3789409" y="555528"/>
                  <a:pt x="3797422" y="546939"/>
                  <a:pt x="3804184" y="537472"/>
                </a:cubicBezTo>
                <a:cubicBezTo>
                  <a:pt x="3809060" y="530646"/>
                  <a:pt x="3812774" y="522977"/>
                  <a:pt x="3818144" y="516532"/>
                </a:cubicBezTo>
                <a:cubicBezTo>
                  <a:pt x="3824463" y="508948"/>
                  <a:pt x="3833161" y="503488"/>
                  <a:pt x="3839084" y="495591"/>
                </a:cubicBezTo>
                <a:cubicBezTo>
                  <a:pt x="3847224" y="484738"/>
                  <a:pt x="3851550" y="471285"/>
                  <a:pt x="3860025" y="460691"/>
                </a:cubicBezTo>
                <a:cubicBezTo>
                  <a:pt x="3870303" y="447844"/>
                  <a:pt x="3884092" y="438172"/>
                  <a:pt x="3894926" y="425790"/>
                </a:cubicBezTo>
                <a:cubicBezTo>
                  <a:pt x="3895418" y="425228"/>
                  <a:pt x="3962424" y="345482"/>
                  <a:pt x="3978687" y="321088"/>
                </a:cubicBezTo>
                <a:cubicBezTo>
                  <a:pt x="3987994" y="307128"/>
                  <a:pt x="3996127" y="292309"/>
                  <a:pt x="4006608" y="279207"/>
                </a:cubicBezTo>
                <a:cubicBezTo>
                  <a:pt x="4014830" y="268929"/>
                  <a:pt x="4025862" y="261192"/>
                  <a:pt x="4034529" y="251286"/>
                </a:cubicBezTo>
                <a:cubicBezTo>
                  <a:pt x="4042190" y="242531"/>
                  <a:pt x="4048489" y="232672"/>
                  <a:pt x="4055469" y="223365"/>
                </a:cubicBezTo>
                <a:cubicBezTo>
                  <a:pt x="4072082" y="173526"/>
                  <a:pt x="4081673" y="189647"/>
                  <a:pt x="4048489" y="167524"/>
                </a:cubicBezTo>
                <a:cubicBezTo>
                  <a:pt x="4055333" y="112773"/>
                  <a:pt x="4060697" y="124455"/>
                  <a:pt x="4048489" y="83762"/>
                </a:cubicBezTo>
                <a:cubicBezTo>
                  <a:pt x="4045765" y="74681"/>
                  <a:pt x="4038979" y="34825"/>
                  <a:pt x="4020568" y="27921"/>
                </a:cubicBezTo>
                <a:cubicBezTo>
                  <a:pt x="4007316" y="22952"/>
                  <a:pt x="3992647" y="23268"/>
                  <a:pt x="3978687" y="20941"/>
                </a:cubicBezTo>
                <a:cubicBezTo>
                  <a:pt x="3930812" y="4983"/>
                  <a:pt x="3990245" y="23832"/>
                  <a:pt x="3922846" y="6981"/>
                </a:cubicBezTo>
                <a:cubicBezTo>
                  <a:pt x="3915708" y="5196"/>
                  <a:pt x="3908886" y="2327"/>
                  <a:pt x="3901906" y="0"/>
                </a:cubicBezTo>
                <a:cubicBezTo>
                  <a:pt x="3887946" y="4654"/>
                  <a:pt x="3872269" y="5799"/>
                  <a:pt x="3860025" y="13961"/>
                </a:cubicBezTo>
                <a:cubicBezTo>
                  <a:pt x="3853045" y="18614"/>
                  <a:pt x="3846750" y="24514"/>
                  <a:pt x="3839084" y="27921"/>
                </a:cubicBezTo>
                <a:cubicBezTo>
                  <a:pt x="3831170" y="31438"/>
                  <a:pt x="3783402" y="47097"/>
                  <a:pt x="3769283" y="48862"/>
                </a:cubicBezTo>
                <a:cubicBezTo>
                  <a:pt x="3741482" y="52337"/>
                  <a:pt x="3713442" y="53515"/>
                  <a:pt x="3685521" y="55842"/>
                </a:cubicBezTo>
                <a:cubicBezTo>
                  <a:pt x="3559847" y="79405"/>
                  <a:pt x="3611230" y="70550"/>
                  <a:pt x="3531958" y="83762"/>
                </a:cubicBezTo>
                <a:cubicBezTo>
                  <a:pt x="3504037" y="88416"/>
                  <a:pt x="3476404" y="95372"/>
                  <a:pt x="3448196" y="97723"/>
                </a:cubicBezTo>
                <a:cubicBezTo>
                  <a:pt x="3420275" y="100050"/>
                  <a:pt x="3392252" y="101365"/>
                  <a:pt x="3364434" y="104703"/>
                </a:cubicBezTo>
                <a:cubicBezTo>
                  <a:pt x="3334049" y="108349"/>
                  <a:pt x="3303988" y="114335"/>
                  <a:pt x="3273692" y="118663"/>
                </a:cubicBezTo>
                <a:cubicBezTo>
                  <a:pt x="3227582" y="125250"/>
                  <a:pt x="3195463" y="127882"/>
                  <a:pt x="3148049" y="132623"/>
                </a:cubicBezTo>
                <a:cubicBezTo>
                  <a:pt x="3124782" y="137277"/>
                  <a:pt x="3101685" y="142883"/>
                  <a:pt x="3078248" y="146584"/>
                </a:cubicBezTo>
                <a:cubicBezTo>
                  <a:pt x="3057436" y="149870"/>
                  <a:pt x="3036135" y="149681"/>
                  <a:pt x="3015426" y="153564"/>
                </a:cubicBezTo>
                <a:cubicBezTo>
                  <a:pt x="2998777" y="156686"/>
                  <a:pt x="2982998" y="163416"/>
                  <a:pt x="2966565" y="167524"/>
                </a:cubicBezTo>
                <a:cubicBezTo>
                  <a:pt x="2955055" y="170401"/>
                  <a:pt x="2943337" y="172382"/>
                  <a:pt x="2931665" y="174504"/>
                </a:cubicBezTo>
                <a:cubicBezTo>
                  <a:pt x="2918259" y="176941"/>
                  <a:pt x="2869982" y="184151"/>
                  <a:pt x="2854883" y="188465"/>
                </a:cubicBezTo>
                <a:cubicBezTo>
                  <a:pt x="2750007" y="218430"/>
                  <a:pt x="2831070" y="196642"/>
                  <a:pt x="2750181" y="230346"/>
                </a:cubicBezTo>
                <a:cubicBezTo>
                  <a:pt x="2736598" y="236006"/>
                  <a:pt x="2722079" y="239139"/>
                  <a:pt x="2708300" y="244306"/>
                </a:cubicBezTo>
                <a:cubicBezTo>
                  <a:pt x="2666225" y="260084"/>
                  <a:pt x="2624598" y="277036"/>
                  <a:pt x="2582657" y="293167"/>
                </a:cubicBezTo>
                <a:cubicBezTo>
                  <a:pt x="2564103" y="300303"/>
                  <a:pt x="2545930" y="308646"/>
                  <a:pt x="2526816" y="314107"/>
                </a:cubicBezTo>
                <a:cubicBezTo>
                  <a:pt x="2494242" y="323414"/>
                  <a:pt x="2462050" y="334181"/>
                  <a:pt x="2429094" y="342028"/>
                </a:cubicBezTo>
                <a:cubicBezTo>
                  <a:pt x="2172246" y="403183"/>
                  <a:pt x="2313244" y="366594"/>
                  <a:pt x="2156868" y="397869"/>
                </a:cubicBezTo>
                <a:cubicBezTo>
                  <a:pt x="1936943" y="441854"/>
                  <a:pt x="2167482" y="399113"/>
                  <a:pt x="1982364" y="432770"/>
                </a:cubicBezTo>
                <a:cubicBezTo>
                  <a:pt x="1958014" y="443592"/>
                  <a:pt x="1918253" y="460125"/>
                  <a:pt x="1891622" y="474651"/>
                </a:cubicBezTo>
                <a:cubicBezTo>
                  <a:pt x="1875154" y="483633"/>
                  <a:pt x="1859277" y="493678"/>
                  <a:pt x="1842761" y="502571"/>
                </a:cubicBezTo>
                <a:cubicBezTo>
                  <a:pt x="1829018" y="509971"/>
                  <a:pt x="1814432" y="515768"/>
                  <a:pt x="1800880" y="523512"/>
                </a:cubicBezTo>
                <a:cubicBezTo>
                  <a:pt x="1765542" y="543705"/>
                  <a:pt x="1733230" y="569491"/>
                  <a:pt x="1696177" y="586333"/>
                </a:cubicBezTo>
                <a:cubicBezTo>
                  <a:pt x="1502937" y="674171"/>
                  <a:pt x="1732063" y="566515"/>
                  <a:pt x="1549594" y="663115"/>
                </a:cubicBezTo>
                <a:cubicBezTo>
                  <a:pt x="1533934" y="671406"/>
                  <a:pt x="1516289" y="675570"/>
                  <a:pt x="1500733" y="684055"/>
                </a:cubicBezTo>
                <a:cubicBezTo>
                  <a:pt x="1490520" y="689626"/>
                  <a:pt x="1482599" y="698705"/>
                  <a:pt x="1472813" y="704996"/>
                </a:cubicBezTo>
                <a:cubicBezTo>
                  <a:pt x="1449988" y="719669"/>
                  <a:pt x="1424199" y="729927"/>
                  <a:pt x="1403011" y="746877"/>
                </a:cubicBezTo>
                <a:cubicBezTo>
                  <a:pt x="1391377" y="756184"/>
                  <a:pt x="1379245" y="764899"/>
                  <a:pt x="1368110" y="774797"/>
                </a:cubicBezTo>
                <a:cubicBezTo>
                  <a:pt x="1358273" y="783541"/>
                  <a:pt x="1350238" y="794216"/>
                  <a:pt x="1340190" y="802718"/>
                </a:cubicBezTo>
                <a:cubicBezTo>
                  <a:pt x="1319938" y="819854"/>
                  <a:pt x="1298084" y="835007"/>
                  <a:pt x="1277368" y="851579"/>
                </a:cubicBezTo>
                <a:cubicBezTo>
                  <a:pt x="1263178" y="862931"/>
                  <a:pt x="1247120" y="872520"/>
                  <a:pt x="1235487" y="886480"/>
                </a:cubicBezTo>
                <a:cubicBezTo>
                  <a:pt x="1223854" y="900440"/>
                  <a:pt x="1213437" y="915511"/>
                  <a:pt x="1200587" y="928361"/>
                </a:cubicBezTo>
                <a:cubicBezTo>
                  <a:pt x="1192361" y="936587"/>
                  <a:pt x="1180582" y="940776"/>
                  <a:pt x="1172666" y="949301"/>
                </a:cubicBezTo>
                <a:cubicBezTo>
                  <a:pt x="1150164" y="973534"/>
                  <a:pt x="1135249" y="1004913"/>
                  <a:pt x="1109845" y="1026083"/>
                </a:cubicBezTo>
                <a:cubicBezTo>
                  <a:pt x="936723" y="1170352"/>
                  <a:pt x="1196878" y="949289"/>
                  <a:pt x="1033063" y="1102865"/>
                </a:cubicBezTo>
                <a:cubicBezTo>
                  <a:pt x="1008938" y="1125482"/>
                  <a:pt x="979664" y="1142303"/>
                  <a:pt x="956281" y="1165686"/>
                </a:cubicBezTo>
                <a:cubicBezTo>
                  <a:pt x="808583" y="1313384"/>
                  <a:pt x="1015138" y="1109357"/>
                  <a:pt x="872519" y="1242468"/>
                </a:cubicBezTo>
                <a:cubicBezTo>
                  <a:pt x="850869" y="1262674"/>
                  <a:pt x="830638" y="1284349"/>
                  <a:pt x="809698" y="1305289"/>
                </a:cubicBezTo>
                <a:cubicBezTo>
                  <a:pt x="798064" y="1316923"/>
                  <a:pt x="785329" y="1327551"/>
                  <a:pt x="774797" y="1340190"/>
                </a:cubicBezTo>
                <a:cubicBezTo>
                  <a:pt x="763164" y="1354150"/>
                  <a:pt x="753154" y="1369642"/>
                  <a:pt x="739897" y="1382071"/>
                </a:cubicBezTo>
                <a:cubicBezTo>
                  <a:pt x="715772" y="1404688"/>
                  <a:pt x="686498" y="1421509"/>
                  <a:pt x="663115" y="1444892"/>
                </a:cubicBezTo>
                <a:lnTo>
                  <a:pt x="586333" y="1521674"/>
                </a:lnTo>
                <a:cubicBezTo>
                  <a:pt x="574699" y="1533308"/>
                  <a:pt x="564594" y="1546704"/>
                  <a:pt x="551432" y="1556575"/>
                </a:cubicBezTo>
                <a:cubicBezTo>
                  <a:pt x="542125" y="1563555"/>
                  <a:pt x="531738" y="1569289"/>
                  <a:pt x="523512" y="1577515"/>
                </a:cubicBezTo>
                <a:cubicBezTo>
                  <a:pt x="510662" y="1590365"/>
                  <a:pt x="500835" y="1605950"/>
                  <a:pt x="488611" y="1619396"/>
                </a:cubicBezTo>
                <a:cubicBezTo>
                  <a:pt x="477544" y="1631570"/>
                  <a:pt x="464777" y="1642123"/>
                  <a:pt x="453710" y="1654297"/>
                </a:cubicBezTo>
                <a:cubicBezTo>
                  <a:pt x="391485" y="1722746"/>
                  <a:pt x="436109" y="1691512"/>
                  <a:pt x="335048" y="1779939"/>
                </a:cubicBezTo>
                <a:cubicBezTo>
                  <a:pt x="245132" y="1858615"/>
                  <a:pt x="298401" y="1807309"/>
                  <a:pt x="195445" y="1926523"/>
                </a:cubicBezTo>
                <a:cubicBezTo>
                  <a:pt x="179279" y="1945242"/>
                  <a:pt x="160596" y="1961983"/>
                  <a:pt x="146584" y="1982364"/>
                </a:cubicBezTo>
                <a:cubicBezTo>
                  <a:pt x="114740" y="2028683"/>
                  <a:pt x="69144" y="2088381"/>
                  <a:pt x="41881" y="2142907"/>
                </a:cubicBezTo>
                <a:cubicBezTo>
                  <a:pt x="36278" y="2154114"/>
                  <a:pt x="33010" y="2166358"/>
                  <a:pt x="27921" y="2177808"/>
                </a:cubicBezTo>
                <a:cubicBezTo>
                  <a:pt x="16112" y="2204379"/>
                  <a:pt x="14975" y="2204209"/>
                  <a:pt x="0" y="2226669"/>
                </a:cubicBezTo>
                <a:cubicBezTo>
                  <a:pt x="2327" y="2235976"/>
                  <a:pt x="3202" y="2245772"/>
                  <a:pt x="6981" y="2254590"/>
                </a:cubicBezTo>
                <a:cubicBezTo>
                  <a:pt x="16896" y="2277724"/>
                  <a:pt x="21047" y="2272172"/>
                  <a:pt x="34901" y="2289491"/>
                </a:cubicBezTo>
                <a:cubicBezTo>
                  <a:pt x="50365" y="2308821"/>
                  <a:pt x="48469" y="2309254"/>
                  <a:pt x="55842" y="2331371"/>
                </a:cubicBezTo>
                <a:cubicBezTo>
                  <a:pt x="53515" y="2424440"/>
                  <a:pt x="48861" y="2517480"/>
                  <a:pt x="48861" y="2610578"/>
                </a:cubicBezTo>
                <a:cubicBezTo>
                  <a:pt x="48861" y="2643235"/>
                  <a:pt x="48362" y="2676511"/>
                  <a:pt x="55842" y="2708300"/>
                </a:cubicBezTo>
                <a:cubicBezTo>
                  <a:pt x="58103" y="2717909"/>
                  <a:pt x="76782" y="2733894"/>
                  <a:pt x="90742" y="2750181"/>
                </a:cubicBezTo>
                <a:close/>
              </a:path>
            </a:pathLst>
          </a:custGeom>
          <a:solidFill>
            <a:srgbClr val="EFE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TextBox 9">
            <a:extLst>
              <a:ext uri="{FF2B5EF4-FFF2-40B4-BE49-F238E27FC236}">
                <a16:creationId xmlns:a16="http://schemas.microsoft.com/office/drawing/2014/main" id="{5B080ABA-1272-2D4A-92AA-C87CB85F83CB}"/>
              </a:ext>
            </a:extLst>
          </p:cNvPr>
          <p:cNvSpPr txBox="1"/>
          <p:nvPr/>
        </p:nvSpPr>
        <p:spPr>
          <a:xfrm rot="19505443">
            <a:off x="5621038" y="4479515"/>
            <a:ext cx="554960" cy="338554"/>
          </a:xfrm>
          <a:prstGeom prst="rect">
            <a:avLst/>
          </a:prstGeom>
          <a:noFill/>
        </p:spPr>
        <p:txBody>
          <a:bodyPr wrap="none" rtlCol="0">
            <a:spAutoFit/>
          </a:bodyPr>
          <a:lstStyle/>
          <a:p>
            <a:r>
              <a:rPr lang="en-GB" sz="1600" b="1" dirty="0"/>
              <a:t>t</a:t>
            </a:r>
            <a:r>
              <a:rPr lang="en-NL" sz="1600" b="1" dirty="0"/>
              <a:t> = 0</a:t>
            </a:r>
          </a:p>
        </p:txBody>
      </p:sp>
      <p:sp>
        <p:nvSpPr>
          <p:cNvPr id="15" name="Freeform 14">
            <a:extLst>
              <a:ext uri="{FF2B5EF4-FFF2-40B4-BE49-F238E27FC236}">
                <a16:creationId xmlns:a16="http://schemas.microsoft.com/office/drawing/2014/main" id="{2EAEB045-5ADE-864C-9BC9-2A5EA4A63399}"/>
              </a:ext>
            </a:extLst>
          </p:cNvPr>
          <p:cNvSpPr/>
          <p:nvPr/>
        </p:nvSpPr>
        <p:spPr>
          <a:xfrm rot="1311102">
            <a:off x="3106279" y="3242122"/>
            <a:ext cx="1532414" cy="649469"/>
          </a:xfrm>
          <a:custGeom>
            <a:avLst/>
            <a:gdLst>
              <a:gd name="connsiteX0" fmla="*/ 90742 w 4070665"/>
              <a:gd name="connsiteY0" fmla="*/ 2750181 h 2868843"/>
              <a:gd name="connsiteX1" fmla="*/ 139603 w 4070665"/>
              <a:gd name="connsiteY1" fmla="*/ 2806022 h 2868843"/>
              <a:gd name="connsiteX2" fmla="*/ 153564 w 4070665"/>
              <a:gd name="connsiteY2" fmla="*/ 2819982 h 2868843"/>
              <a:gd name="connsiteX3" fmla="*/ 160544 w 4070665"/>
              <a:gd name="connsiteY3" fmla="*/ 2840923 h 2868843"/>
              <a:gd name="connsiteX4" fmla="*/ 188465 w 4070665"/>
              <a:gd name="connsiteY4" fmla="*/ 2854883 h 2868843"/>
              <a:gd name="connsiteX5" fmla="*/ 216385 w 4070665"/>
              <a:gd name="connsiteY5" fmla="*/ 2861863 h 2868843"/>
              <a:gd name="connsiteX6" fmla="*/ 237326 w 4070665"/>
              <a:gd name="connsiteY6" fmla="*/ 2868843 h 2868843"/>
              <a:gd name="connsiteX7" fmla="*/ 300147 w 4070665"/>
              <a:gd name="connsiteY7" fmla="*/ 2854883 h 2868843"/>
              <a:gd name="connsiteX8" fmla="*/ 383909 w 4070665"/>
              <a:gd name="connsiteY8" fmla="*/ 2847903 h 2868843"/>
              <a:gd name="connsiteX9" fmla="*/ 432770 w 4070665"/>
              <a:gd name="connsiteY9" fmla="*/ 2840923 h 2868843"/>
              <a:gd name="connsiteX10" fmla="*/ 474651 w 4070665"/>
              <a:gd name="connsiteY10" fmla="*/ 2813002 h 2868843"/>
              <a:gd name="connsiteX11" fmla="*/ 523512 w 4070665"/>
              <a:gd name="connsiteY11" fmla="*/ 2792062 h 2868843"/>
              <a:gd name="connsiteX12" fmla="*/ 1067964 w 4070665"/>
              <a:gd name="connsiteY12" fmla="*/ 2813002 h 2868843"/>
              <a:gd name="connsiteX13" fmla="*/ 1570535 w 4070665"/>
              <a:gd name="connsiteY13" fmla="*/ 2833942 h 2868843"/>
              <a:gd name="connsiteX14" fmla="*/ 1682217 w 4070665"/>
              <a:gd name="connsiteY14" fmla="*/ 2840923 h 2868843"/>
              <a:gd name="connsiteX15" fmla="*/ 1738058 w 4070665"/>
              <a:gd name="connsiteY15" fmla="*/ 2854883 h 2868843"/>
              <a:gd name="connsiteX16" fmla="*/ 2010284 w 4070665"/>
              <a:gd name="connsiteY16" fmla="*/ 2868843 h 2868843"/>
              <a:gd name="connsiteX17" fmla="*/ 2219689 w 4070665"/>
              <a:gd name="connsiteY17" fmla="*/ 2861863 h 2868843"/>
              <a:gd name="connsiteX18" fmla="*/ 2303451 w 4070665"/>
              <a:gd name="connsiteY18" fmla="*/ 2840923 h 2868843"/>
              <a:gd name="connsiteX19" fmla="*/ 2387213 w 4070665"/>
              <a:gd name="connsiteY19" fmla="*/ 2806022 h 2868843"/>
              <a:gd name="connsiteX20" fmla="*/ 2415133 w 4070665"/>
              <a:gd name="connsiteY20" fmla="*/ 2792062 h 2868843"/>
              <a:gd name="connsiteX21" fmla="*/ 2436074 w 4070665"/>
              <a:gd name="connsiteY21" fmla="*/ 2771121 h 2868843"/>
              <a:gd name="connsiteX22" fmla="*/ 2457014 w 4070665"/>
              <a:gd name="connsiteY22" fmla="*/ 2764141 h 2868843"/>
              <a:gd name="connsiteX23" fmla="*/ 2484935 w 4070665"/>
              <a:gd name="connsiteY23" fmla="*/ 2750181 h 2868843"/>
              <a:gd name="connsiteX24" fmla="*/ 2512855 w 4070665"/>
              <a:gd name="connsiteY24" fmla="*/ 2715280 h 2868843"/>
              <a:gd name="connsiteX25" fmla="*/ 2519836 w 4070665"/>
              <a:gd name="connsiteY25" fmla="*/ 2694339 h 2868843"/>
              <a:gd name="connsiteX26" fmla="*/ 2533796 w 4070665"/>
              <a:gd name="connsiteY26" fmla="*/ 2638498 h 2868843"/>
              <a:gd name="connsiteX27" fmla="*/ 2526816 w 4070665"/>
              <a:gd name="connsiteY27" fmla="*/ 2603597 h 2868843"/>
              <a:gd name="connsiteX28" fmla="*/ 2512855 w 4070665"/>
              <a:gd name="connsiteY28" fmla="*/ 2582657 h 2868843"/>
              <a:gd name="connsiteX29" fmla="*/ 2505875 w 4070665"/>
              <a:gd name="connsiteY29" fmla="*/ 2561717 h 2868843"/>
              <a:gd name="connsiteX30" fmla="*/ 2498895 w 4070665"/>
              <a:gd name="connsiteY30" fmla="*/ 2498895 h 2868843"/>
              <a:gd name="connsiteX31" fmla="*/ 2491915 w 4070665"/>
              <a:gd name="connsiteY31" fmla="*/ 2477955 h 2868843"/>
              <a:gd name="connsiteX32" fmla="*/ 2484935 w 4070665"/>
              <a:gd name="connsiteY32" fmla="*/ 2457014 h 2868843"/>
              <a:gd name="connsiteX33" fmla="*/ 2498895 w 4070665"/>
              <a:gd name="connsiteY33" fmla="*/ 2401173 h 2868843"/>
              <a:gd name="connsiteX34" fmla="*/ 2491915 w 4070665"/>
              <a:gd name="connsiteY34" fmla="*/ 2373252 h 2868843"/>
              <a:gd name="connsiteX35" fmla="*/ 2477955 w 4070665"/>
              <a:gd name="connsiteY35" fmla="*/ 2331371 h 2868843"/>
              <a:gd name="connsiteX36" fmla="*/ 2463994 w 4070665"/>
              <a:gd name="connsiteY36" fmla="*/ 2282510 h 2868843"/>
              <a:gd name="connsiteX37" fmla="*/ 2450034 w 4070665"/>
              <a:gd name="connsiteY37" fmla="*/ 2261570 h 2868843"/>
              <a:gd name="connsiteX38" fmla="*/ 2443054 w 4070665"/>
              <a:gd name="connsiteY38" fmla="*/ 2240629 h 2868843"/>
              <a:gd name="connsiteX39" fmla="*/ 2415133 w 4070665"/>
              <a:gd name="connsiteY39" fmla="*/ 2205729 h 2868843"/>
              <a:gd name="connsiteX40" fmla="*/ 2401173 w 4070665"/>
              <a:gd name="connsiteY40" fmla="*/ 2177808 h 2868843"/>
              <a:gd name="connsiteX41" fmla="*/ 2380232 w 4070665"/>
              <a:gd name="connsiteY41" fmla="*/ 2156868 h 2868843"/>
              <a:gd name="connsiteX42" fmla="*/ 2366272 w 4070665"/>
              <a:gd name="connsiteY42" fmla="*/ 2135927 h 2868843"/>
              <a:gd name="connsiteX43" fmla="*/ 2345332 w 4070665"/>
              <a:gd name="connsiteY43" fmla="*/ 2114987 h 2868843"/>
              <a:gd name="connsiteX44" fmla="*/ 2331371 w 4070665"/>
              <a:gd name="connsiteY44" fmla="*/ 2094046 h 2868843"/>
              <a:gd name="connsiteX45" fmla="*/ 2310431 w 4070665"/>
              <a:gd name="connsiteY45" fmla="*/ 2066126 h 2868843"/>
              <a:gd name="connsiteX46" fmla="*/ 2296471 w 4070665"/>
              <a:gd name="connsiteY46" fmla="*/ 2045185 h 2868843"/>
              <a:gd name="connsiteX47" fmla="*/ 2254590 w 4070665"/>
              <a:gd name="connsiteY47" fmla="*/ 2003304 h 2868843"/>
              <a:gd name="connsiteX48" fmla="*/ 2240629 w 4070665"/>
              <a:gd name="connsiteY48" fmla="*/ 1989344 h 2868843"/>
              <a:gd name="connsiteX49" fmla="*/ 2198748 w 4070665"/>
              <a:gd name="connsiteY49" fmla="*/ 1919542 h 2868843"/>
              <a:gd name="connsiteX50" fmla="*/ 2177808 w 4070665"/>
              <a:gd name="connsiteY50" fmla="*/ 1898602 h 2868843"/>
              <a:gd name="connsiteX51" fmla="*/ 2163848 w 4070665"/>
              <a:gd name="connsiteY51" fmla="*/ 1877662 h 2868843"/>
              <a:gd name="connsiteX52" fmla="*/ 2128947 w 4070665"/>
              <a:gd name="connsiteY52" fmla="*/ 1842761 h 2868843"/>
              <a:gd name="connsiteX53" fmla="*/ 2101026 w 4070665"/>
              <a:gd name="connsiteY53" fmla="*/ 1779939 h 2868843"/>
              <a:gd name="connsiteX54" fmla="*/ 2094046 w 4070665"/>
              <a:gd name="connsiteY54" fmla="*/ 1758999 h 2868843"/>
              <a:gd name="connsiteX55" fmla="*/ 2080086 w 4070665"/>
              <a:gd name="connsiteY55" fmla="*/ 1738058 h 2868843"/>
              <a:gd name="connsiteX56" fmla="*/ 2128947 w 4070665"/>
              <a:gd name="connsiteY56" fmla="*/ 1710138 h 2868843"/>
              <a:gd name="connsiteX57" fmla="*/ 2254590 w 4070665"/>
              <a:gd name="connsiteY57" fmla="*/ 1724098 h 2868843"/>
              <a:gd name="connsiteX58" fmla="*/ 2401173 w 4070665"/>
              <a:gd name="connsiteY58" fmla="*/ 1738058 h 2868843"/>
              <a:gd name="connsiteX59" fmla="*/ 2450034 w 4070665"/>
              <a:gd name="connsiteY59" fmla="*/ 1752019 h 2868843"/>
              <a:gd name="connsiteX60" fmla="*/ 2477955 w 4070665"/>
              <a:gd name="connsiteY60" fmla="*/ 1765979 h 2868843"/>
              <a:gd name="connsiteX61" fmla="*/ 2512855 w 4070665"/>
              <a:gd name="connsiteY61" fmla="*/ 1779939 h 2868843"/>
              <a:gd name="connsiteX62" fmla="*/ 2533796 w 4070665"/>
              <a:gd name="connsiteY62" fmla="*/ 1786920 h 2868843"/>
              <a:gd name="connsiteX63" fmla="*/ 2561716 w 4070665"/>
              <a:gd name="connsiteY63" fmla="*/ 1800880 h 2868843"/>
              <a:gd name="connsiteX64" fmla="*/ 2645478 w 4070665"/>
              <a:gd name="connsiteY64" fmla="*/ 1828800 h 2868843"/>
              <a:gd name="connsiteX65" fmla="*/ 2666419 w 4070665"/>
              <a:gd name="connsiteY65" fmla="*/ 1835781 h 2868843"/>
              <a:gd name="connsiteX66" fmla="*/ 2722260 w 4070665"/>
              <a:gd name="connsiteY66" fmla="*/ 1842761 h 2868843"/>
              <a:gd name="connsiteX67" fmla="*/ 2785081 w 4070665"/>
              <a:gd name="connsiteY67" fmla="*/ 1975384 h 2868843"/>
              <a:gd name="connsiteX68" fmla="*/ 2799042 w 4070665"/>
              <a:gd name="connsiteY68" fmla="*/ 2003304 h 2868843"/>
              <a:gd name="connsiteX69" fmla="*/ 2819982 w 4070665"/>
              <a:gd name="connsiteY69" fmla="*/ 1968404 h 2868843"/>
              <a:gd name="connsiteX70" fmla="*/ 2847903 w 4070665"/>
              <a:gd name="connsiteY70" fmla="*/ 1912562 h 2868843"/>
              <a:gd name="connsiteX71" fmla="*/ 2868843 w 4070665"/>
              <a:gd name="connsiteY71" fmla="*/ 1905582 h 2868843"/>
              <a:gd name="connsiteX72" fmla="*/ 2924684 w 4070665"/>
              <a:gd name="connsiteY72" fmla="*/ 1891622 h 2868843"/>
              <a:gd name="connsiteX73" fmla="*/ 2959585 w 4070665"/>
              <a:gd name="connsiteY73" fmla="*/ 1877662 h 2868843"/>
              <a:gd name="connsiteX74" fmla="*/ 3029387 w 4070665"/>
              <a:gd name="connsiteY74" fmla="*/ 1863701 h 2868843"/>
              <a:gd name="connsiteX75" fmla="*/ 3022406 w 4070665"/>
              <a:gd name="connsiteY75" fmla="*/ 1884642 h 2868843"/>
              <a:gd name="connsiteX76" fmla="*/ 2757161 w 4070665"/>
              <a:gd name="connsiteY76" fmla="*/ 1884642 h 2868843"/>
              <a:gd name="connsiteX77" fmla="*/ 2785081 w 4070665"/>
              <a:gd name="connsiteY77" fmla="*/ 1842761 h 2868843"/>
              <a:gd name="connsiteX78" fmla="*/ 2833942 w 4070665"/>
              <a:gd name="connsiteY78" fmla="*/ 1800880 h 2868843"/>
              <a:gd name="connsiteX79" fmla="*/ 2868843 w 4070665"/>
              <a:gd name="connsiteY79" fmla="*/ 1758999 h 2868843"/>
              <a:gd name="connsiteX80" fmla="*/ 2896764 w 4070665"/>
              <a:gd name="connsiteY80" fmla="*/ 1738058 h 2868843"/>
              <a:gd name="connsiteX81" fmla="*/ 2945625 w 4070665"/>
              <a:gd name="connsiteY81" fmla="*/ 1668257 h 2868843"/>
              <a:gd name="connsiteX82" fmla="*/ 2973545 w 4070665"/>
              <a:gd name="connsiteY82" fmla="*/ 1619396 h 2868843"/>
              <a:gd name="connsiteX83" fmla="*/ 2994486 w 4070665"/>
              <a:gd name="connsiteY83" fmla="*/ 1591475 h 2868843"/>
              <a:gd name="connsiteX84" fmla="*/ 3050327 w 4070665"/>
              <a:gd name="connsiteY84" fmla="*/ 1507713 h 2868843"/>
              <a:gd name="connsiteX85" fmla="*/ 3078248 w 4070665"/>
              <a:gd name="connsiteY85" fmla="*/ 1465833 h 2868843"/>
              <a:gd name="connsiteX86" fmla="*/ 3099188 w 4070665"/>
              <a:gd name="connsiteY86" fmla="*/ 1430932 h 2868843"/>
              <a:gd name="connsiteX87" fmla="*/ 3134089 w 4070665"/>
              <a:gd name="connsiteY87" fmla="*/ 1382071 h 2868843"/>
              <a:gd name="connsiteX88" fmla="*/ 3189930 w 4070665"/>
              <a:gd name="connsiteY88" fmla="*/ 1284349 h 2868843"/>
              <a:gd name="connsiteX89" fmla="*/ 3210871 w 4070665"/>
              <a:gd name="connsiteY89" fmla="*/ 1249448 h 2868843"/>
              <a:gd name="connsiteX90" fmla="*/ 3245771 w 4070665"/>
              <a:gd name="connsiteY90" fmla="*/ 1200587 h 2868843"/>
              <a:gd name="connsiteX91" fmla="*/ 3350474 w 4070665"/>
              <a:gd name="connsiteY91" fmla="*/ 1074944 h 2868843"/>
              <a:gd name="connsiteX92" fmla="*/ 3385374 w 4070665"/>
              <a:gd name="connsiteY92" fmla="*/ 1033063 h 2868843"/>
              <a:gd name="connsiteX93" fmla="*/ 3434236 w 4070665"/>
              <a:gd name="connsiteY93" fmla="*/ 963262 h 2868843"/>
              <a:gd name="connsiteX94" fmla="*/ 3462156 w 4070665"/>
              <a:gd name="connsiteY94" fmla="*/ 935341 h 2868843"/>
              <a:gd name="connsiteX95" fmla="*/ 3483097 w 4070665"/>
              <a:gd name="connsiteY95" fmla="*/ 907420 h 2868843"/>
              <a:gd name="connsiteX96" fmla="*/ 3517997 w 4070665"/>
              <a:gd name="connsiteY96" fmla="*/ 872520 h 2868843"/>
              <a:gd name="connsiteX97" fmla="*/ 3552898 w 4070665"/>
              <a:gd name="connsiteY97" fmla="*/ 830639 h 2868843"/>
              <a:gd name="connsiteX98" fmla="*/ 3629680 w 4070665"/>
              <a:gd name="connsiteY98" fmla="*/ 753857 h 2868843"/>
              <a:gd name="connsiteX99" fmla="*/ 3664581 w 4070665"/>
              <a:gd name="connsiteY99" fmla="*/ 711976 h 2868843"/>
              <a:gd name="connsiteX100" fmla="*/ 3699481 w 4070665"/>
              <a:gd name="connsiteY100" fmla="*/ 677075 h 2868843"/>
              <a:gd name="connsiteX101" fmla="*/ 3748342 w 4070665"/>
              <a:gd name="connsiteY101" fmla="*/ 614254 h 2868843"/>
              <a:gd name="connsiteX102" fmla="*/ 3769283 w 4070665"/>
              <a:gd name="connsiteY102" fmla="*/ 593313 h 2868843"/>
              <a:gd name="connsiteX103" fmla="*/ 3783243 w 4070665"/>
              <a:gd name="connsiteY103" fmla="*/ 565393 h 2868843"/>
              <a:gd name="connsiteX104" fmla="*/ 3804184 w 4070665"/>
              <a:gd name="connsiteY104" fmla="*/ 537472 h 2868843"/>
              <a:gd name="connsiteX105" fmla="*/ 3818144 w 4070665"/>
              <a:gd name="connsiteY105" fmla="*/ 516532 h 2868843"/>
              <a:gd name="connsiteX106" fmla="*/ 3839084 w 4070665"/>
              <a:gd name="connsiteY106" fmla="*/ 495591 h 2868843"/>
              <a:gd name="connsiteX107" fmla="*/ 3860025 w 4070665"/>
              <a:gd name="connsiteY107" fmla="*/ 460691 h 2868843"/>
              <a:gd name="connsiteX108" fmla="*/ 3894926 w 4070665"/>
              <a:gd name="connsiteY108" fmla="*/ 425790 h 2868843"/>
              <a:gd name="connsiteX109" fmla="*/ 3978687 w 4070665"/>
              <a:gd name="connsiteY109" fmla="*/ 321088 h 2868843"/>
              <a:gd name="connsiteX110" fmla="*/ 4006608 w 4070665"/>
              <a:gd name="connsiteY110" fmla="*/ 279207 h 2868843"/>
              <a:gd name="connsiteX111" fmla="*/ 4034529 w 4070665"/>
              <a:gd name="connsiteY111" fmla="*/ 251286 h 2868843"/>
              <a:gd name="connsiteX112" fmla="*/ 4055469 w 4070665"/>
              <a:gd name="connsiteY112" fmla="*/ 223365 h 2868843"/>
              <a:gd name="connsiteX113" fmla="*/ 4048489 w 4070665"/>
              <a:gd name="connsiteY113" fmla="*/ 167524 h 2868843"/>
              <a:gd name="connsiteX114" fmla="*/ 4048489 w 4070665"/>
              <a:gd name="connsiteY114" fmla="*/ 83762 h 2868843"/>
              <a:gd name="connsiteX115" fmla="*/ 4020568 w 4070665"/>
              <a:gd name="connsiteY115" fmla="*/ 27921 h 2868843"/>
              <a:gd name="connsiteX116" fmla="*/ 3978687 w 4070665"/>
              <a:gd name="connsiteY116" fmla="*/ 20941 h 2868843"/>
              <a:gd name="connsiteX117" fmla="*/ 3922846 w 4070665"/>
              <a:gd name="connsiteY117" fmla="*/ 6981 h 2868843"/>
              <a:gd name="connsiteX118" fmla="*/ 3901906 w 4070665"/>
              <a:gd name="connsiteY118" fmla="*/ 0 h 2868843"/>
              <a:gd name="connsiteX119" fmla="*/ 3860025 w 4070665"/>
              <a:gd name="connsiteY119" fmla="*/ 13961 h 2868843"/>
              <a:gd name="connsiteX120" fmla="*/ 3839084 w 4070665"/>
              <a:gd name="connsiteY120" fmla="*/ 27921 h 2868843"/>
              <a:gd name="connsiteX121" fmla="*/ 3769283 w 4070665"/>
              <a:gd name="connsiteY121" fmla="*/ 48862 h 2868843"/>
              <a:gd name="connsiteX122" fmla="*/ 3685521 w 4070665"/>
              <a:gd name="connsiteY122" fmla="*/ 55842 h 2868843"/>
              <a:gd name="connsiteX123" fmla="*/ 3531958 w 4070665"/>
              <a:gd name="connsiteY123" fmla="*/ 83762 h 2868843"/>
              <a:gd name="connsiteX124" fmla="*/ 3448196 w 4070665"/>
              <a:gd name="connsiteY124" fmla="*/ 97723 h 2868843"/>
              <a:gd name="connsiteX125" fmla="*/ 3364434 w 4070665"/>
              <a:gd name="connsiteY125" fmla="*/ 104703 h 2868843"/>
              <a:gd name="connsiteX126" fmla="*/ 3273692 w 4070665"/>
              <a:gd name="connsiteY126" fmla="*/ 118663 h 2868843"/>
              <a:gd name="connsiteX127" fmla="*/ 3148049 w 4070665"/>
              <a:gd name="connsiteY127" fmla="*/ 132623 h 2868843"/>
              <a:gd name="connsiteX128" fmla="*/ 3078248 w 4070665"/>
              <a:gd name="connsiteY128" fmla="*/ 146584 h 2868843"/>
              <a:gd name="connsiteX129" fmla="*/ 3015426 w 4070665"/>
              <a:gd name="connsiteY129" fmla="*/ 153564 h 2868843"/>
              <a:gd name="connsiteX130" fmla="*/ 2966565 w 4070665"/>
              <a:gd name="connsiteY130" fmla="*/ 167524 h 2868843"/>
              <a:gd name="connsiteX131" fmla="*/ 2931665 w 4070665"/>
              <a:gd name="connsiteY131" fmla="*/ 174504 h 2868843"/>
              <a:gd name="connsiteX132" fmla="*/ 2854883 w 4070665"/>
              <a:gd name="connsiteY132" fmla="*/ 188465 h 2868843"/>
              <a:gd name="connsiteX133" fmla="*/ 2750181 w 4070665"/>
              <a:gd name="connsiteY133" fmla="*/ 230346 h 2868843"/>
              <a:gd name="connsiteX134" fmla="*/ 2708300 w 4070665"/>
              <a:gd name="connsiteY134" fmla="*/ 244306 h 2868843"/>
              <a:gd name="connsiteX135" fmla="*/ 2582657 w 4070665"/>
              <a:gd name="connsiteY135" fmla="*/ 293167 h 2868843"/>
              <a:gd name="connsiteX136" fmla="*/ 2526816 w 4070665"/>
              <a:gd name="connsiteY136" fmla="*/ 314107 h 2868843"/>
              <a:gd name="connsiteX137" fmla="*/ 2429094 w 4070665"/>
              <a:gd name="connsiteY137" fmla="*/ 342028 h 2868843"/>
              <a:gd name="connsiteX138" fmla="*/ 2156868 w 4070665"/>
              <a:gd name="connsiteY138" fmla="*/ 397869 h 2868843"/>
              <a:gd name="connsiteX139" fmla="*/ 1982364 w 4070665"/>
              <a:gd name="connsiteY139" fmla="*/ 432770 h 2868843"/>
              <a:gd name="connsiteX140" fmla="*/ 1891622 w 4070665"/>
              <a:gd name="connsiteY140" fmla="*/ 474651 h 2868843"/>
              <a:gd name="connsiteX141" fmla="*/ 1842761 w 4070665"/>
              <a:gd name="connsiteY141" fmla="*/ 502571 h 2868843"/>
              <a:gd name="connsiteX142" fmla="*/ 1800880 w 4070665"/>
              <a:gd name="connsiteY142" fmla="*/ 523512 h 2868843"/>
              <a:gd name="connsiteX143" fmla="*/ 1696177 w 4070665"/>
              <a:gd name="connsiteY143" fmla="*/ 586333 h 2868843"/>
              <a:gd name="connsiteX144" fmla="*/ 1549594 w 4070665"/>
              <a:gd name="connsiteY144" fmla="*/ 663115 h 2868843"/>
              <a:gd name="connsiteX145" fmla="*/ 1500733 w 4070665"/>
              <a:gd name="connsiteY145" fmla="*/ 684055 h 2868843"/>
              <a:gd name="connsiteX146" fmla="*/ 1472813 w 4070665"/>
              <a:gd name="connsiteY146" fmla="*/ 704996 h 2868843"/>
              <a:gd name="connsiteX147" fmla="*/ 1403011 w 4070665"/>
              <a:gd name="connsiteY147" fmla="*/ 746877 h 2868843"/>
              <a:gd name="connsiteX148" fmla="*/ 1368110 w 4070665"/>
              <a:gd name="connsiteY148" fmla="*/ 774797 h 2868843"/>
              <a:gd name="connsiteX149" fmla="*/ 1340190 w 4070665"/>
              <a:gd name="connsiteY149" fmla="*/ 802718 h 2868843"/>
              <a:gd name="connsiteX150" fmla="*/ 1277368 w 4070665"/>
              <a:gd name="connsiteY150" fmla="*/ 851579 h 2868843"/>
              <a:gd name="connsiteX151" fmla="*/ 1235487 w 4070665"/>
              <a:gd name="connsiteY151" fmla="*/ 886480 h 2868843"/>
              <a:gd name="connsiteX152" fmla="*/ 1200587 w 4070665"/>
              <a:gd name="connsiteY152" fmla="*/ 928361 h 2868843"/>
              <a:gd name="connsiteX153" fmla="*/ 1172666 w 4070665"/>
              <a:gd name="connsiteY153" fmla="*/ 949301 h 2868843"/>
              <a:gd name="connsiteX154" fmla="*/ 1109845 w 4070665"/>
              <a:gd name="connsiteY154" fmla="*/ 1026083 h 2868843"/>
              <a:gd name="connsiteX155" fmla="*/ 1033063 w 4070665"/>
              <a:gd name="connsiteY155" fmla="*/ 1102865 h 2868843"/>
              <a:gd name="connsiteX156" fmla="*/ 956281 w 4070665"/>
              <a:gd name="connsiteY156" fmla="*/ 1165686 h 2868843"/>
              <a:gd name="connsiteX157" fmla="*/ 872519 w 4070665"/>
              <a:gd name="connsiteY157" fmla="*/ 1242468 h 2868843"/>
              <a:gd name="connsiteX158" fmla="*/ 809698 w 4070665"/>
              <a:gd name="connsiteY158" fmla="*/ 1305289 h 2868843"/>
              <a:gd name="connsiteX159" fmla="*/ 774797 w 4070665"/>
              <a:gd name="connsiteY159" fmla="*/ 1340190 h 2868843"/>
              <a:gd name="connsiteX160" fmla="*/ 739897 w 4070665"/>
              <a:gd name="connsiteY160" fmla="*/ 1382071 h 2868843"/>
              <a:gd name="connsiteX161" fmla="*/ 663115 w 4070665"/>
              <a:gd name="connsiteY161" fmla="*/ 1444892 h 2868843"/>
              <a:gd name="connsiteX162" fmla="*/ 586333 w 4070665"/>
              <a:gd name="connsiteY162" fmla="*/ 1521674 h 2868843"/>
              <a:gd name="connsiteX163" fmla="*/ 551432 w 4070665"/>
              <a:gd name="connsiteY163" fmla="*/ 1556575 h 2868843"/>
              <a:gd name="connsiteX164" fmla="*/ 523512 w 4070665"/>
              <a:gd name="connsiteY164" fmla="*/ 1577515 h 2868843"/>
              <a:gd name="connsiteX165" fmla="*/ 488611 w 4070665"/>
              <a:gd name="connsiteY165" fmla="*/ 1619396 h 2868843"/>
              <a:gd name="connsiteX166" fmla="*/ 453710 w 4070665"/>
              <a:gd name="connsiteY166" fmla="*/ 1654297 h 2868843"/>
              <a:gd name="connsiteX167" fmla="*/ 335048 w 4070665"/>
              <a:gd name="connsiteY167" fmla="*/ 1779939 h 2868843"/>
              <a:gd name="connsiteX168" fmla="*/ 195445 w 4070665"/>
              <a:gd name="connsiteY168" fmla="*/ 1926523 h 2868843"/>
              <a:gd name="connsiteX169" fmla="*/ 146584 w 4070665"/>
              <a:gd name="connsiteY169" fmla="*/ 1982364 h 2868843"/>
              <a:gd name="connsiteX170" fmla="*/ 41881 w 4070665"/>
              <a:gd name="connsiteY170" fmla="*/ 2142907 h 2868843"/>
              <a:gd name="connsiteX171" fmla="*/ 27921 w 4070665"/>
              <a:gd name="connsiteY171" fmla="*/ 2177808 h 2868843"/>
              <a:gd name="connsiteX172" fmla="*/ 0 w 4070665"/>
              <a:gd name="connsiteY172" fmla="*/ 2226669 h 2868843"/>
              <a:gd name="connsiteX173" fmla="*/ 6981 w 4070665"/>
              <a:gd name="connsiteY173" fmla="*/ 2254590 h 2868843"/>
              <a:gd name="connsiteX174" fmla="*/ 34901 w 4070665"/>
              <a:gd name="connsiteY174" fmla="*/ 2289491 h 2868843"/>
              <a:gd name="connsiteX175" fmla="*/ 55842 w 4070665"/>
              <a:gd name="connsiteY175" fmla="*/ 2331371 h 2868843"/>
              <a:gd name="connsiteX176" fmla="*/ 48861 w 4070665"/>
              <a:gd name="connsiteY176" fmla="*/ 2610578 h 2868843"/>
              <a:gd name="connsiteX177" fmla="*/ 55842 w 4070665"/>
              <a:gd name="connsiteY177" fmla="*/ 2708300 h 2868843"/>
              <a:gd name="connsiteX178" fmla="*/ 90742 w 4070665"/>
              <a:gd name="connsiteY178" fmla="*/ 2750181 h 2868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4070665" h="2868843">
                <a:moveTo>
                  <a:pt x="90742" y="2750181"/>
                </a:moveTo>
                <a:cubicBezTo>
                  <a:pt x="104702" y="2766468"/>
                  <a:pt x="123057" y="2787638"/>
                  <a:pt x="139603" y="2806022"/>
                </a:cubicBezTo>
                <a:cubicBezTo>
                  <a:pt x="144006" y="2810914"/>
                  <a:pt x="150178" y="2814339"/>
                  <a:pt x="153564" y="2819982"/>
                </a:cubicBezTo>
                <a:cubicBezTo>
                  <a:pt x="157350" y="2826291"/>
                  <a:pt x="155341" y="2835720"/>
                  <a:pt x="160544" y="2840923"/>
                </a:cubicBezTo>
                <a:cubicBezTo>
                  <a:pt x="167902" y="2848281"/>
                  <a:pt x="178722" y="2851229"/>
                  <a:pt x="188465" y="2854883"/>
                </a:cubicBezTo>
                <a:cubicBezTo>
                  <a:pt x="197447" y="2858251"/>
                  <a:pt x="207161" y="2859228"/>
                  <a:pt x="216385" y="2861863"/>
                </a:cubicBezTo>
                <a:cubicBezTo>
                  <a:pt x="223460" y="2863884"/>
                  <a:pt x="230346" y="2866516"/>
                  <a:pt x="237326" y="2868843"/>
                </a:cubicBezTo>
                <a:cubicBezTo>
                  <a:pt x="254465" y="2864558"/>
                  <a:pt x="283407" y="2856852"/>
                  <a:pt x="300147" y="2854883"/>
                </a:cubicBezTo>
                <a:cubicBezTo>
                  <a:pt x="327973" y="2851609"/>
                  <a:pt x="356045" y="2850836"/>
                  <a:pt x="383909" y="2847903"/>
                </a:cubicBezTo>
                <a:cubicBezTo>
                  <a:pt x="400271" y="2846181"/>
                  <a:pt x="416483" y="2843250"/>
                  <a:pt x="432770" y="2840923"/>
                </a:cubicBezTo>
                <a:cubicBezTo>
                  <a:pt x="446730" y="2831616"/>
                  <a:pt x="458734" y="2818308"/>
                  <a:pt x="474651" y="2813002"/>
                </a:cubicBezTo>
                <a:cubicBezTo>
                  <a:pt x="505462" y="2802732"/>
                  <a:pt x="489010" y="2809312"/>
                  <a:pt x="523512" y="2792062"/>
                </a:cubicBezTo>
                <a:cubicBezTo>
                  <a:pt x="778649" y="2809071"/>
                  <a:pt x="576054" y="2796786"/>
                  <a:pt x="1067964" y="2813002"/>
                </a:cubicBezTo>
                <a:lnTo>
                  <a:pt x="1570535" y="2833942"/>
                </a:lnTo>
                <a:lnTo>
                  <a:pt x="1682217" y="2840923"/>
                </a:lnTo>
                <a:cubicBezTo>
                  <a:pt x="1700831" y="2845576"/>
                  <a:pt x="1719163" y="2851549"/>
                  <a:pt x="1738058" y="2854883"/>
                </a:cubicBezTo>
                <a:cubicBezTo>
                  <a:pt x="1809911" y="2867563"/>
                  <a:pt x="1979973" y="2867833"/>
                  <a:pt x="2010284" y="2868843"/>
                </a:cubicBezTo>
                <a:cubicBezTo>
                  <a:pt x="2080086" y="2866516"/>
                  <a:pt x="2150163" y="2868484"/>
                  <a:pt x="2219689" y="2861863"/>
                </a:cubicBezTo>
                <a:cubicBezTo>
                  <a:pt x="2248339" y="2859134"/>
                  <a:pt x="2275530" y="2847903"/>
                  <a:pt x="2303451" y="2840923"/>
                </a:cubicBezTo>
                <a:cubicBezTo>
                  <a:pt x="2351554" y="2828897"/>
                  <a:pt x="2322805" y="2838225"/>
                  <a:pt x="2387213" y="2806022"/>
                </a:cubicBezTo>
                <a:cubicBezTo>
                  <a:pt x="2396520" y="2801369"/>
                  <a:pt x="2407775" y="2799420"/>
                  <a:pt x="2415133" y="2792062"/>
                </a:cubicBezTo>
                <a:cubicBezTo>
                  <a:pt x="2422113" y="2785082"/>
                  <a:pt x="2427860" y="2776597"/>
                  <a:pt x="2436074" y="2771121"/>
                </a:cubicBezTo>
                <a:cubicBezTo>
                  <a:pt x="2442196" y="2767040"/>
                  <a:pt x="2450251" y="2767039"/>
                  <a:pt x="2457014" y="2764141"/>
                </a:cubicBezTo>
                <a:cubicBezTo>
                  <a:pt x="2466578" y="2760042"/>
                  <a:pt x="2475628" y="2754834"/>
                  <a:pt x="2484935" y="2750181"/>
                </a:cubicBezTo>
                <a:cubicBezTo>
                  <a:pt x="2497919" y="2737196"/>
                  <a:pt x="2504050" y="2732890"/>
                  <a:pt x="2512855" y="2715280"/>
                </a:cubicBezTo>
                <a:cubicBezTo>
                  <a:pt x="2516146" y="2708699"/>
                  <a:pt x="2517900" y="2701438"/>
                  <a:pt x="2519836" y="2694339"/>
                </a:cubicBezTo>
                <a:cubicBezTo>
                  <a:pt x="2524884" y="2675829"/>
                  <a:pt x="2533796" y="2638498"/>
                  <a:pt x="2533796" y="2638498"/>
                </a:cubicBezTo>
                <a:cubicBezTo>
                  <a:pt x="2531469" y="2626864"/>
                  <a:pt x="2530982" y="2614706"/>
                  <a:pt x="2526816" y="2603597"/>
                </a:cubicBezTo>
                <a:cubicBezTo>
                  <a:pt x="2523870" y="2595742"/>
                  <a:pt x="2516607" y="2590160"/>
                  <a:pt x="2512855" y="2582657"/>
                </a:cubicBezTo>
                <a:cubicBezTo>
                  <a:pt x="2509564" y="2576076"/>
                  <a:pt x="2508202" y="2568697"/>
                  <a:pt x="2505875" y="2561717"/>
                </a:cubicBezTo>
                <a:cubicBezTo>
                  <a:pt x="2517508" y="2526816"/>
                  <a:pt x="2515182" y="2547756"/>
                  <a:pt x="2498895" y="2498895"/>
                </a:cubicBezTo>
                <a:lnTo>
                  <a:pt x="2491915" y="2477955"/>
                </a:lnTo>
                <a:lnTo>
                  <a:pt x="2484935" y="2457014"/>
                </a:lnTo>
                <a:cubicBezTo>
                  <a:pt x="2489588" y="2438400"/>
                  <a:pt x="2497302" y="2420293"/>
                  <a:pt x="2498895" y="2401173"/>
                </a:cubicBezTo>
                <a:cubicBezTo>
                  <a:pt x="2499692" y="2391613"/>
                  <a:pt x="2494672" y="2382441"/>
                  <a:pt x="2491915" y="2373252"/>
                </a:cubicBezTo>
                <a:cubicBezTo>
                  <a:pt x="2487687" y="2359157"/>
                  <a:pt x="2481525" y="2345647"/>
                  <a:pt x="2477955" y="2331371"/>
                </a:cubicBezTo>
                <a:cubicBezTo>
                  <a:pt x="2475720" y="2322431"/>
                  <a:pt x="2468999" y="2292520"/>
                  <a:pt x="2463994" y="2282510"/>
                </a:cubicBezTo>
                <a:cubicBezTo>
                  <a:pt x="2460242" y="2275007"/>
                  <a:pt x="2454687" y="2268550"/>
                  <a:pt x="2450034" y="2261570"/>
                </a:cubicBezTo>
                <a:cubicBezTo>
                  <a:pt x="2447707" y="2254590"/>
                  <a:pt x="2446344" y="2247210"/>
                  <a:pt x="2443054" y="2240629"/>
                </a:cubicBezTo>
                <a:cubicBezTo>
                  <a:pt x="2434249" y="2223018"/>
                  <a:pt x="2428119" y="2218714"/>
                  <a:pt x="2415133" y="2205729"/>
                </a:cubicBezTo>
                <a:cubicBezTo>
                  <a:pt x="2410480" y="2196422"/>
                  <a:pt x="2407221" y="2186275"/>
                  <a:pt x="2401173" y="2177808"/>
                </a:cubicBezTo>
                <a:cubicBezTo>
                  <a:pt x="2395435" y="2169775"/>
                  <a:pt x="2386552" y="2164451"/>
                  <a:pt x="2380232" y="2156868"/>
                </a:cubicBezTo>
                <a:cubicBezTo>
                  <a:pt x="2374861" y="2150423"/>
                  <a:pt x="2371643" y="2142372"/>
                  <a:pt x="2366272" y="2135927"/>
                </a:cubicBezTo>
                <a:cubicBezTo>
                  <a:pt x="2359953" y="2128344"/>
                  <a:pt x="2351651" y="2122570"/>
                  <a:pt x="2345332" y="2114987"/>
                </a:cubicBezTo>
                <a:cubicBezTo>
                  <a:pt x="2339961" y="2108542"/>
                  <a:pt x="2336247" y="2100873"/>
                  <a:pt x="2331371" y="2094046"/>
                </a:cubicBezTo>
                <a:cubicBezTo>
                  <a:pt x="2324609" y="2084580"/>
                  <a:pt x="2317193" y="2075592"/>
                  <a:pt x="2310431" y="2066126"/>
                </a:cubicBezTo>
                <a:cubicBezTo>
                  <a:pt x="2305555" y="2059299"/>
                  <a:pt x="2302044" y="2051455"/>
                  <a:pt x="2296471" y="2045185"/>
                </a:cubicBezTo>
                <a:cubicBezTo>
                  <a:pt x="2283355" y="2030429"/>
                  <a:pt x="2268550" y="2017264"/>
                  <a:pt x="2254590" y="2003304"/>
                </a:cubicBezTo>
                <a:lnTo>
                  <a:pt x="2240629" y="1989344"/>
                </a:lnTo>
                <a:cubicBezTo>
                  <a:pt x="2229612" y="1967310"/>
                  <a:pt x="2215596" y="1936390"/>
                  <a:pt x="2198748" y="1919542"/>
                </a:cubicBezTo>
                <a:cubicBezTo>
                  <a:pt x="2191768" y="1912562"/>
                  <a:pt x="2184127" y="1906185"/>
                  <a:pt x="2177808" y="1898602"/>
                </a:cubicBezTo>
                <a:cubicBezTo>
                  <a:pt x="2172438" y="1892157"/>
                  <a:pt x="2169372" y="1883975"/>
                  <a:pt x="2163848" y="1877662"/>
                </a:cubicBezTo>
                <a:cubicBezTo>
                  <a:pt x="2153014" y="1865280"/>
                  <a:pt x="2138073" y="1856450"/>
                  <a:pt x="2128947" y="1842761"/>
                </a:cubicBezTo>
                <a:cubicBezTo>
                  <a:pt x="2106825" y="1809576"/>
                  <a:pt x="2117639" y="1829778"/>
                  <a:pt x="2101026" y="1779939"/>
                </a:cubicBezTo>
                <a:cubicBezTo>
                  <a:pt x="2098699" y="1772959"/>
                  <a:pt x="2098127" y="1765121"/>
                  <a:pt x="2094046" y="1758999"/>
                </a:cubicBezTo>
                <a:lnTo>
                  <a:pt x="2080086" y="1738058"/>
                </a:lnTo>
                <a:cubicBezTo>
                  <a:pt x="2089122" y="1732034"/>
                  <a:pt x="2119027" y="1710847"/>
                  <a:pt x="2128947" y="1710138"/>
                </a:cubicBezTo>
                <a:cubicBezTo>
                  <a:pt x="2140205" y="1709334"/>
                  <a:pt x="2237485" y="1721960"/>
                  <a:pt x="2254590" y="1724098"/>
                </a:cubicBezTo>
                <a:cubicBezTo>
                  <a:pt x="2337388" y="1744798"/>
                  <a:pt x="2205036" y="1713540"/>
                  <a:pt x="2401173" y="1738058"/>
                </a:cubicBezTo>
                <a:cubicBezTo>
                  <a:pt x="2417981" y="1740159"/>
                  <a:pt x="2434115" y="1746230"/>
                  <a:pt x="2450034" y="1752019"/>
                </a:cubicBezTo>
                <a:cubicBezTo>
                  <a:pt x="2459813" y="1755575"/>
                  <a:pt x="2468446" y="1761753"/>
                  <a:pt x="2477955" y="1765979"/>
                </a:cubicBezTo>
                <a:cubicBezTo>
                  <a:pt x="2489405" y="1771068"/>
                  <a:pt x="2501123" y="1775539"/>
                  <a:pt x="2512855" y="1779939"/>
                </a:cubicBezTo>
                <a:cubicBezTo>
                  <a:pt x="2519744" y="1782523"/>
                  <a:pt x="2527033" y="1784021"/>
                  <a:pt x="2533796" y="1786920"/>
                </a:cubicBezTo>
                <a:cubicBezTo>
                  <a:pt x="2543360" y="1791019"/>
                  <a:pt x="2551973" y="1797227"/>
                  <a:pt x="2561716" y="1800880"/>
                </a:cubicBezTo>
                <a:cubicBezTo>
                  <a:pt x="2589273" y="1811214"/>
                  <a:pt x="2617557" y="1819493"/>
                  <a:pt x="2645478" y="1828800"/>
                </a:cubicBezTo>
                <a:cubicBezTo>
                  <a:pt x="2652458" y="1831127"/>
                  <a:pt x="2659118" y="1834868"/>
                  <a:pt x="2666419" y="1835781"/>
                </a:cubicBezTo>
                <a:lnTo>
                  <a:pt x="2722260" y="1842761"/>
                </a:lnTo>
                <a:cubicBezTo>
                  <a:pt x="2749744" y="1911473"/>
                  <a:pt x="2730620" y="1866464"/>
                  <a:pt x="2785081" y="1975384"/>
                </a:cubicBezTo>
                <a:lnTo>
                  <a:pt x="2799042" y="2003304"/>
                </a:lnTo>
                <a:cubicBezTo>
                  <a:pt x="2806022" y="1991671"/>
                  <a:pt x="2814944" y="1981000"/>
                  <a:pt x="2819982" y="1968404"/>
                </a:cubicBezTo>
                <a:cubicBezTo>
                  <a:pt x="2834648" y="1931739"/>
                  <a:pt x="2813789" y="1935305"/>
                  <a:pt x="2847903" y="1912562"/>
                </a:cubicBezTo>
                <a:cubicBezTo>
                  <a:pt x="2854025" y="1908481"/>
                  <a:pt x="2861745" y="1907518"/>
                  <a:pt x="2868843" y="1905582"/>
                </a:cubicBezTo>
                <a:cubicBezTo>
                  <a:pt x="2887353" y="1900534"/>
                  <a:pt x="2906870" y="1898748"/>
                  <a:pt x="2924684" y="1891622"/>
                </a:cubicBezTo>
                <a:cubicBezTo>
                  <a:pt x="2936318" y="1886969"/>
                  <a:pt x="2947478" y="1880890"/>
                  <a:pt x="2959585" y="1877662"/>
                </a:cubicBezTo>
                <a:cubicBezTo>
                  <a:pt x="2982512" y="1871548"/>
                  <a:pt x="3029387" y="1863701"/>
                  <a:pt x="3029387" y="1863701"/>
                </a:cubicBezTo>
                <a:cubicBezTo>
                  <a:pt x="3027060" y="1870681"/>
                  <a:pt x="3029606" y="1883126"/>
                  <a:pt x="3022406" y="1884642"/>
                </a:cubicBezTo>
                <a:cubicBezTo>
                  <a:pt x="2952654" y="1899327"/>
                  <a:pt x="2824900" y="1888029"/>
                  <a:pt x="2757161" y="1884642"/>
                </a:cubicBezTo>
                <a:cubicBezTo>
                  <a:pt x="2799865" y="1841935"/>
                  <a:pt x="2734363" y="1910384"/>
                  <a:pt x="2785081" y="1842761"/>
                </a:cubicBezTo>
                <a:cubicBezTo>
                  <a:pt x="2813045" y="1805476"/>
                  <a:pt x="2805804" y="1824329"/>
                  <a:pt x="2833942" y="1800880"/>
                </a:cubicBezTo>
                <a:cubicBezTo>
                  <a:pt x="2902557" y="1743700"/>
                  <a:pt x="2813935" y="1813907"/>
                  <a:pt x="2868843" y="1758999"/>
                </a:cubicBezTo>
                <a:cubicBezTo>
                  <a:pt x="2877069" y="1750773"/>
                  <a:pt x="2887457" y="1745038"/>
                  <a:pt x="2896764" y="1738058"/>
                </a:cubicBezTo>
                <a:cubicBezTo>
                  <a:pt x="2975090" y="1607515"/>
                  <a:pt x="2854628" y="1804753"/>
                  <a:pt x="2945625" y="1668257"/>
                </a:cubicBezTo>
                <a:cubicBezTo>
                  <a:pt x="2956030" y="1652649"/>
                  <a:pt x="2963474" y="1635222"/>
                  <a:pt x="2973545" y="1619396"/>
                </a:cubicBezTo>
                <a:cubicBezTo>
                  <a:pt x="2979791" y="1609581"/>
                  <a:pt x="2987895" y="1601062"/>
                  <a:pt x="2994486" y="1591475"/>
                </a:cubicBezTo>
                <a:cubicBezTo>
                  <a:pt x="3013497" y="1563823"/>
                  <a:pt x="3031713" y="1535634"/>
                  <a:pt x="3050327" y="1507713"/>
                </a:cubicBezTo>
                <a:cubicBezTo>
                  <a:pt x="3059634" y="1493753"/>
                  <a:pt x="3069616" y="1480220"/>
                  <a:pt x="3078248" y="1465833"/>
                </a:cubicBezTo>
                <a:cubicBezTo>
                  <a:pt x="3085228" y="1454199"/>
                  <a:pt x="3091662" y="1442220"/>
                  <a:pt x="3099188" y="1430932"/>
                </a:cubicBezTo>
                <a:cubicBezTo>
                  <a:pt x="3110290" y="1414278"/>
                  <a:pt x="3123554" y="1399089"/>
                  <a:pt x="3134089" y="1382071"/>
                </a:cubicBezTo>
                <a:cubicBezTo>
                  <a:pt x="3153836" y="1350172"/>
                  <a:pt x="3171133" y="1316817"/>
                  <a:pt x="3189930" y="1284349"/>
                </a:cubicBezTo>
                <a:cubicBezTo>
                  <a:pt x="3196728" y="1272608"/>
                  <a:pt x="3202985" y="1260488"/>
                  <a:pt x="3210871" y="1249448"/>
                </a:cubicBezTo>
                <a:cubicBezTo>
                  <a:pt x="3222504" y="1233161"/>
                  <a:pt x="3233369" y="1216296"/>
                  <a:pt x="3245771" y="1200587"/>
                </a:cubicBezTo>
                <a:cubicBezTo>
                  <a:pt x="3245780" y="1200576"/>
                  <a:pt x="3333019" y="1095890"/>
                  <a:pt x="3350474" y="1074944"/>
                </a:cubicBezTo>
                <a:cubicBezTo>
                  <a:pt x="3362107" y="1060984"/>
                  <a:pt x="3376024" y="1048645"/>
                  <a:pt x="3385374" y="1033063"/>
                </a:cubicBezTo>
                <a:cubicBezTo>
                  <a:pt x="3406334" y="998131"/>
                  <a:pt x="3406236" y="994762"/>
                  <a:pt x="3434236" y="963262"/>
                </a:cubicBezTo>
                <a:cubicBezTo>
                  <a:pt x="3442980" y="953425"/>
                  <a:pt x="3453489" y="945246"/>
                  <a:pt x="3462156" y="935341"/>
                </a:cubicBezTo>
                <a:cubicBezTo>
                  <a:pt x="3469817" y="926586"/>
                  <a:pt x="3475368" y="916115"/>
                  <a:pt x="3483097" y="907420"/>
                </a:cubicBezTo>
                <a:cubicBezTo>
                  <a:pt x="3494027" y="895124"/>
                  <a:pt x="3506930" y="884694"/>
                  <a:pt x="3517997" y="872520"/>
                </a:cubicBezTo>
                <a:cubicBezTo>
                  <a:pt x="3530221" y="859074"/>
                  <a:pt x="3540443" y="843872"/>
                  <a:pt x="3552898" y="830639"/>
                </a:cubicBezTo>
                <a:cubicBezTo>
                  <a:pt x="3577705" y="804282"/>
                  <a:pt x="3606508" y="781663"/>
                  <a:pt x="3629680" y="753857"/>
                </a:cubicBezTo>
                <a:cubicBezTo>
                  <a:pt x="3641314" y="739897"/>
                  <a:pt x="3652357" y="725422"/>
                  <a:pt x="3664581" y="711976"/>
                </a:cubicBezTo>
                <a:cubicBezTo>
                  <a:pt x="3675648" y="699802"/>
                  <a:pt x="3688774" y="689567"/>
                  <a:pt x="3699481" y="677075"/>
                </a:cubicBezTo>
                <a:cubicBezTo>
                  <a:pt x="3716745" y="656933"/>
                  <a:pt x="3729583" y="633013"/>
                  <a:pt x="3748342" y="614254"/>
                </a:cubicBezTo>
                <a:cubicBezTo>
                  <a:pt x="3755322" y="607274"/>
                  <a:pt x="3763545" y="601346"/>
                  <a:pt x="3769283" y="593313"/>
                </a:cubicBezTo>
                <a:cubicBezTo>
                  <a:pt x="3775331" y="584846"/>
                  <a:pt x="3777728" y="574217"/>
                  <a:pt x="3783243" y="565393"/>
                </a:cubicBezTo>
                <a:cubicBezTo>
                  <a:pt x="3789409" y="555528"/>
                  <a:pt x="3797422" y="546939"/>
                  <a:pt x="3804184" y="537472"/>
                </a:cubicBezTo>
                <a:cubicBezTo>
                  <a:pt x="3809060" y="530646"/>
                  <a:pt x="3812774" y="522977"/>
                  <a:pt x="3818144" y="516532"/>
                </a:cubicBezTo>
                <a:cubicBezTo>
                  <a:pt x="3824463" y="508948"/>
                  <a:pt x="3833161" y="503488"/>
                  <a:pt x="3839084" y="495591"/>
                </a:cubicBezTo>
                <a:cubicBezTo>
                  <a:pt x="3847224" y="484738"/>
                  <a:pt x="3851550" y="471285"/>
                  <a:pt x="3860025" y="460691"/>
                </a:cubicBezTo>
                <a:cubicBezTo>
                  <a:pt x="3870303" y="447844"/>
                  <a:pt x="3884092" y="438172"/>
                  <a:pt x="3894926" y="425790"/>
                </a:cubicBezTo>
                <a:cubicBezTo>
                  <a:pt x="3895418" y="425228"/>
                  <a:pt x="3962424" y="345482"/>
                  <a:pt x="3978687" y="321088"/>
                </a:cubicBezTo>
                <a:cubicBezTo>
                  <a:pt x="3987994" y="307128"/>
                  <a:pt x="3996127" y="292309"/>
                  <a:pt x="4006608" y="279207"/>
                </a:cubicBezTo>
                <a:cubicBezTo>
                  <a:pt x="4014830" y="268929"/>
                  <a:pt x="4025862" y="261192"/>
                  <a:pt x="4034529" y="251286"/>
                </a:cubicBezTo>
                <a:cubicBezTo>
                  <a:pt x="4042190" y="242531"/>
                  <a:pt x="4048489" y="232672"/>
                  <a:pt x="4055469" y="223365"/>
                </a:cubicBezTo>
                <a:cubicBezTo>
                  <a:pt x="4072082" y="173526"/>
                  <a:pt x="4081673" y="189647"/>
                  <a:pt x="4048489" y="167524"/>
                </a:cubicBezTo>
                <a:cubicBezTo>
                  <a:pt x="4055333" y="112773"/>
                  <a:pt x="4060697" y="124455"/>
                  <a:pt x="4048489" y="83762"/>
                </a:cubicBezTo>
                <a:cubicBezTo>
                  <a:pt x="4045765" y="74681"/>
                  <a:pt x="4038979" y="34825"/>
                  <a:pt x="4020568" y="27921"/>
                </a:cubicBezTo>
                <a:cubicBezTo>
                  <a:pt x="4007316" y="22952"/>
                  <a:pt x="3992647" y="23268"/>
                  <a:pt x="3978687" y="20941"/>
                </a:cubicBezTo>
                <a:cubicBezTo>
                  <a:pt x="3930812" y="4983"/>
                  <a:pt x="3990245" y="23832"/>
                  <a:pt x="3922846" y="6981"/>
                </a:cubicBezTo>
                <a:cubicBezTo>
                  <a:pt x="3915708" y="5196"/>
                  <a:pt x="3908886" y="2327"/>
                  <a:pt x="3901906" y="0"/>
                </a:cubicBezTo>
                <a:cubicBezTo>
                  <a:pt x="3887946" y="4654"/>
                  <a:pt x="3872269" y="5799"/>
                  <a:pt x="3860025" y="13961"/>
                </a:cubicBezTo>
                <a:cubicBezTo>
                  <a:pt x="3853045" y="18614"/>
                  <a:pt x="3846750" y="24514"/>
                  <a:pt x="3839084" y="27921"/>
                </a:cubicBezTo>
                <a:cubicBezTo>
                  <a:pt x="3831170" y="31438"/>
                  <a:pt x="3783402" y="47097"/>
                  <a:pt x="3769283" y="48862"/>
                </a:cubicBezTo>
                <a:cubicBezTo>
                  <a:pt x="3741482" y="52337"/>
                  <a:pt x="3713442" y="53515"/>
                  <a:pt x="3685521" y="55842"/>
                </a:cubicBezTo>
                <a:cubicBezTo>
                  <a:pt x="3559847" y="79405"/>
                  <a:pt x="3611230" y="70550"/>
                  <a:pt x="3531958" y="83762"/>
                </a:cubicBezTo>
                <a:cubicBezTo>
                  <a:pt x="3504037" y="88416"/>
                  <a:pt x="3476404" y="95372"/>
                  <a:pt x="3448196" y="97723"/>
                </a:cubicBezTo>
                <a:cubicBezTo>
                  <a:pt x="3420275" y="100050"/>
                  <a:pt x="3392252" y="101365"/>
                  <a:pt x="3364434" y="104703"/>
                </a:cubicBezTo>
                <a:cubicBezTo>
                  <a:pt x="3334049" y="108349"/>
                  <a:pt x="3303988" y="114335"/>
                  <a:pt x="3273692" y="118663"/>
                </a:cubicBezTo>
                <a:cubicBezTo>
                  <a:pt x="3227582" y="125250"/>
                  <a:pt x="3195463" y="127882"/>
                  <a:pt x="3148049" y="132623"/>
                </a:cubicBezTo>
                <a:cubicBezTo>
                  <a:pt x="3124782" y="137277"/>
                  <a:pt x="3101685" y="142883"/>
                  <a:pt x="3078248" y="146584"/>
                </a:cubicBezTo>
                <a:cubicBezTo>
                  <a:pt x="3057436" y="149870"/>
                  <a:pt x="3036135" y="149681"/>
                  <a:pt x="3015426" y="153564"/>
                </a:cubicBezTo>
                <a:cubicBezTo>
                  <a:pt x="2998777" y="156686"/>
                  <a:pt x="2982998" y="163416"/>
                  <a:pt x="2966565" y="167524"/>
                </a:cubicBezTo>
                <a:cubicBezTo>
                  <a:pt x="2955055" y="170401"/>
                  <a:pt x="2943337" y="172382"/>
                  <a:pt x="2931665" y="174504"/>
                </a:cubicBezTo>
                <a:cubicBezTo>
                  <a:pt x="2918259" y="176941"/>
                  <a:pt x="2869982" y="184151"/>
                  <a:pt x="2854883" y="188465"/>
                </a:cubicBezTo>
                <a:cubicBezTo>
                  <a:pt x="2750007" y="218430"/>
                  <a:pt x="2831070" y="196642"/>
                  <a:pt x="2750181" y="230346"/>
                </a:cubicBezTo>
                <a:cubicBezTo>
                  <a:pt x="2736598" y="236006"/>
                  <a:pt x="2722079" y="239139"/>
                  <a:pt x="2708300" y="244306"/>
                </a:cubicBezTo>
                <a:cubicBezTo>
                  <a:pt x="2666225" y="260084"/>
                  <a:pt x="2624598" y="277036"/>
                  <a:pt x="2582657" y="293167"/>
                </a:cubicBezTo>
                <a:cubicBezTo>
                  <a:pt x="2564103" y="300303"/>
                  <a:pt x="2545930" y="308646"/>
                  <a:pt x="2526816" y="314107"/>
                </a:cubicBezTo>
                <a:cubicBezTo>
                  <a:pt x="2494242" y="323414"/>
                  <a:pt x="2462050" y="334181"/>
                  <a:pt x="2429094" y="342028"/>
                </a:cubicBezTo>
                <a:cubicBezTo>
                  <a:pt x="2172246" y="403183"/>
                  <a:pt x="2313244" y="366594"/>
                  <a:pt x="2156868" y="397869"/>
                </a:cubicBezTo>
                <a:cubicBezTo>
                  <a:pt x="1936943" y="441854"/>
                  <a:pt x="2167482" y="399113"/>
                  <a:pt x="1982364" y="432770"/>
                </a:cubicBezTo>
                <a:cubicBezTo>
                  <a:pt x="1958014" y="443592"/>
                  <a:pt x="1918253" y="460125"/>
                  <a:pt x="1891622" y="474651"/>
                </a:cubicBezTo>
                <a:cubicBezTo>
                  <a:pt x="1875154" y="483633"/>
                  <a:pt x="1859277" y="493678"/>
                  <a:pt x="1842761" y="502571"/>
                </a:cubicBezTo>
                <a:cubicBezTo>
                  <a:pt x="1829018" y="509971"/>
                  <a:pt x="1814432" y="515768"/>
                  <a:pt x="1800880" y="523512"/>
                </a:cubicBezTo>
                <a:cubicBezTo>
                  <a:pt x="1765542" y="543705"/>
                  <a:pt x="1733230" y="569491"/>
                  <a:pt x="1696177" y="586333"/>
                </a:cubicBezTo>
                <a:cubicBezTo>
                  <a:pt x="1502937" y="674171"/>
                  <a:pt x="1732063" y="566515"/>
                  <a:pt x="1549594" y="663115"/>
                </a:cubicBezTo>
                <a:cubicBezTo>
                  <a:pt x="1533934" y="671406"/>
                  <a:pt x="1516289" y="675570"/>
                  <a:pt x="1500733" y="684055"/>
                </a:cubicBezTo>
                <a:cubicBezTo>
                  <a:pt x="1490520" y="689626"/>
                  <a:pt x="1482599" y="698705"/>
                  <a:pt x="1472813" y="704996"/>
                </a:cubicBezTo>
                <a:cubicBezTo>
                  <a:pt x="1449988" y="719669"/>
                  <a:pt x="1424199" y="729927"/>
                  <a:pt x="1403011" y="746877"/>
                </a:cubicBezTo>
                <a:cubicBezTo>
                  <a:pt x="1391377" y="756184"/>
                  <a:pt x="1379245" y="764899"/>
                  <a:pt x="1368110" y="774797"/>
                </a:cubicBezTo>
                <a:cubicBezTo>
                  <a:pt x="1358273" y="783541"/>
                  <a:pt x="1350238" y="794216"/>
                  <a:pt x="1340190" y="802718"/>
                </a:cubicBezTo>
                <a:cubicBezTo>
                  <a:pt x="1319938" y="819854"/>
                  <a:pt x="1298084" y="835007"/>
                  <a:pt x="1277368" y="851579"/>
                </a:cubicBezTo>
                <a:cubicBezTo>
                  <a:pt x="1263178" y="862931"/>
                  <a:pt x="1247120" y="872520"/>
                  <a:pt x="1235487" y="886480"/>
                </a:cubicBezTo>
                <a:cubicBezTo>
                  <a:pt x="1223854" y="900440"/>
                  <a:pt x="1213437" y="915511"/>
                  <a:pt x="1200587" y="928361"/>
                </a:cubicBezTo>
                <a:cubicBezTo>
                  <a:pt x="1192361" y="936587"/>
                  <a:pt x="1180582" y="940776"/>
                  <a:pt x="1172666" y="949301"/>
                </a:cubicBezTo>
                <a:cubicBezTo>
                  <a:pt x="1150164" y="973534"/>
                  <a:pt x="1135249" y="1004913"/>
                  <a:pt x="1109845" y="1026083"/>
                </a:cubicBezTo>
                <a:cubicBezTo>
                  <a:pt x="936723" y="1170352"/>
                  <a:pt x="1196878" y="949289"/>
                  <a:pt x="1033063" y="1102865"/>
                </a:cubicBezTo>
                <a:cubicBezTo>
                  <a:pt x="1008938" y="1125482"/>
                  <a:pt x="979664" y="1142303"/>
                  <a:pt x="956281" y="1165686"/>
                </a:cubicBezTo>
                <a:cubicBezTo>
                  <a:pt x="808583" y="1313384"/>
                  <a:pt x="1015138" y="1109357"/>
                  <a:pt x="872519" y="1242468"/>
                </a:cubicBezTo>
                <a:cubicBezTo>
                  <a:pt x="850869" y="1262674"/>
                  <a:pt x="830638" y="1284349"/>
                  <a:pt x="809698" y="1305289"/>
                </a:cubicBezTo>
                <a:cubicBezTo>
                  <a:pt x="798064" y="1316923"/>
                  <a:pt x="785329" y="1327551"/>
                  <a:pt x="774797" y="1340190"/>
                </a:cubicBezTo>
                <a:cubicBezTo>
                  <a:pt x="763164" y="1354150"/>
                  <a:pt x="753154" y="1369642"/>
                  <a:pt x="739897" y="1382071"/>
                </a:cubicBezTo>
                <a:cubicBezTo>
                  <a:pt x="715772" y="1404688"/>
                  <a:pt x="686498" y="1421509"/>
                  <a:pt x="663115" y="1444892"/>
                </a:cubicBezTo>
                <a:lnTo>
                  <a:pt x="586333" y="1521674"/>
                </a:lnTo>
                <a:cubicBezTo>
                  <a:pt x="574699" y="1533308"/>
                  <a:pt x="564594" y="1546704"/>
                  <a:pt x="551432" y="1556575"/>
                </a:cubicBezTo>
                <a:cubicBezTo>
                  <a:pt x="542125" y="1563555"/>
                  <a:pt x="531738" y="1569289"/>
                  <a:pt x="523512" y="1577515"/>
                </a:cubicBezTo>
                <a:cubicBezTo>
                  <a:pt x="510662" y="1590365"/>
                  <a:pt x="500835" y="1605950"/>
                  <a:pt x="488611" y="1619396"/>
                </a:cubicBezTo>
                <a:cubicBezTo>
                  <a:pt x="477544" y="1631570"/>
                  <a:pt x="464777" y="1642123"/>
                  <a:pt x="453710" y="1654297"/>
                </a:cubicBezTo>
                <a:cubicBezTo>
                  <a:pt x="391485" y="1722746"/>
                  <a:pt x="436109" y="1691512"/>
                  <a:pt x="335048" y="1779939"/>
                </a:cubicBezTo>
                <a:cubicBezTo>
                  <a:pt x="245132" y="1858615"/>
                  <a:pt x="298401" y="1807309"/>
                  <a:pt x="195445" y="1926523"/>
                </a:cubicBezTo>
                <a:cubicBezTo>
                  <a:pt x="179279" y="1945242"/>
                  <a:pt x="160596" y="1961983"/>
                  <a:pt x="146584" y="1982364"/>
                </a:cubicBezTo>
                <a:cubicBezTo>
                  <a:pt x="114740" y="2028683"/>
                  <a:pt x="69144" y="2088381"/>
                  <a:pt x="41881" y="2142907"/>
                </a:cubicBezTo>
                <a:cubicBezTo>
                  <a:pt x="36278" y="2154114"/>
                  <a:pt x="33010" y="2166358"/>
                  <a:pt x="27921" y="2177808"/>
                </a:cubicBezTo>
                <a:cubicBezTo>
                  <a:pt x="16112" y="2204379"/>
                  <a:pt x="14975" y="2204209"/>
                  <a:pt x="0" y="2226669"/>
                </a:cubicBezTo>
                <a:cubicBezTo>
                  <a:pt x="2327" y="2235976"/>
                  <a:pt x="3202" y="2245772"/>
                  <a:pt x="6981" y="2254590"/>
                </a:cubicBezTo>
                <a:cubicBezTo>
                  <a:pt x="16896" y="2277724"/>
                  <a:pt x="21047" y="2272172"/>
                  <a:pt x="34901" y="2289491"/>
                </a:cubicBezTo>
                <a:cubicBezTo>
                  <a:pt x="50365" y="2308821"/>
                  <a:pt x="48469" y="2309254"/>
                  <a:pt x="55842" y="2331371"/>
                </a:cubicBezTo>
                <a:cubicBezTo>
                  <a:pt x="53515" y="2424440"/>
                  <a:pt x="48861" y="2517480"/>
                  <a:pt x="48861" y="2610578"/>
                </a:cubicBezTo>
                <a:cubicBezTo>
                  <a:pt x="48861" y="2643235"/>
                  <a:pt x="48362" y="2676511"/>
                  <a:pt x="55842" y="2708300"/>
                </a:cubicBezTo>
                <a:cubicBezTo>
                  <a:pt x="58103" y="2717909"/>
                  <a:pt x="76782" y="2733894"/>
                  <a:pt x="90742" y="2750181"/>
                </a:cubicBezTo>
                <a:close/>
              </a:path>
            </a:pathLst>
          </a:custGeom>
          <a:solidFill>
            <a:srgbClr val="EFE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TextBox 13">
            <a:extLst>
              <a:ext uri="{FF2B5EF4-FFF2-40B4-BE49-F238E27FC236}">
                <a16:creationId xmlns:a16="http://schemas.microsoft.com/office/drawing/2014/main" id="{70A1921A-7C62-2847-858D-DE2FE80D3B4E}"/>
              </a:ext>
            </a:extLst>
          </p:cNvPr>
          <p:cNvSpPr txBox="1"/>
          <p:nvPr/>
        </p:nvSpPr>
        <p:spPr>
          <a:xfrm rot="19518224">
            <a:off x="4331184" y="2472856"/>
            <a:ext cx="713657" cy="338554"/>
          </a:xfrm>
          <a:prstGeom prst="rect">
            <a:avLst/>
          </a:prstGeom>
          <a:noFill/>
        </p:spPr>
        <p:txBody>
          <a:bodyPr wrap="none" rtlCol="0">
            <a:spAutoFit/>
          </a:bodyPr>
          <a:lstStyle/>
          <a:p>
            <a:r>
              <a:rPr lang="en-GB" sz="1600" b="1" dirty="0"/>
              <a:t>t</a:t>
            </a:r>
            <a:r>
              <a:rPr lang="en-NL" sz="1600" b="1" dirty="0"/>
              <a:t> = 0.2</a:t>
            </a:r>
          </a:p>
        </p:txBody>
      </p:sp>
      <p:sp>
        <p:nvSpPr>
          <p:cNvPr id="19" name="Freeform 18">
            <a:extLst>
              <a:ext uri="{FF2B5EF4-FFF2-40B4-BE49-F238E27FC236}">
                <a16:creationId xmlns:a16="http://schemas.microsoft.com/office/drawing/2014/main" id="{609A4C5B-8FF6-304A-A979-2DD3FE231294}"/>
              </a:ext>
            </a:extLst>
          </p:cNvPr>
          <p:cNvSpPr/>
          <p:nvPr/>
        </p:nvSpPr>
        <p:spPr>
          <a:xfrm rot="1311102">
            <a:off x="7736965" y="-89823"/>
            <a:ext cx="1532414" cy="649469"/>
          </a:xfrm>
          <a:custGeom>
            <a:avLst/>
            <a:gdLst>
              <a:gd name="connsiteX0" fmla="*/ 90742 w 4070665"/>
              <a:gd name="connsiteY0" fmla="*/ 2750181 h 2868843"/>
              <a:gd name="connsiteX1" fmla="*/ 139603 w 4070665"/>
              <a:gd name="connsiteY1" fmla="*/ 2806022 h 2868843"/>
              <a:gd name="connsiteX2" fmla="*/ 153564 w 4070665"/>
              <a:gd name="connsiteY2" fmla="*/ 2819982 h 2868843"/>
              <a:gd name="connsiteX3" fmla="*/ 160544 w 4070665"/>
              <a:gd name="connsiteY3" fmla="*/ 2840923 h 2868843"/>
              <a:gd name="connsiteX4" fmla="*/ 188465 w 4070665"/>
              <a:gd name="connsiteY4" fmla="*/ 2854883 h 2868843"/>
              <a:gd name="connsiteX5" fmla="*/ 216385 w 4070665"/>
              <a:gd name="connsiteY5" fmla="*/ 2861863 h 2868843"/>
              <a:gd name="connsiteX6" fmla="*/ 237326 w 4070665"/>
              <a:gd name="connsiteY6" fmla="*/ 2868843 h 2868843"/>
              <a:gd name="connsiteX7" fmla="*/ 300147 w 4070665"/>
              <a:gd name="connsiteY7" fmla="*/ 2854883 h 2868843"/>
              <a:gd name="connsiteX8" fmla="*/ 383909 w 4070665"/>
              <a:gd name="connsiteY8" fmla="*/ 2847903 h 2868843"/>
              <a:gd name="connsiteX9" fmla="*/ 432770 w 4070665"/>
              <a:gd name="connsiteY9" fmla="*/ 2840923 h 2868843"/>
              <a:gd name="connsiteX10" fmla="*/ 474651 w 4070665"/>
              <a:gd name="connsiteY10" fmla="*/ 2813002 h 2868843"/>
              <a:gd name="connsiteX11" fmla="*/ 523512 w 4070665"/>
              <a:gd name="connsiteY11" fmla="*/ 2792062 h 2868843"/>
              <a:gd name="connsiteX12" fmla="*/ 1067964 w 4070665"/>
              <a:gd name="connsiteY12" fmla="*/ 2813002 h 2868843"/>
              <a:gd name="connsiteX13" fmla="*/ 1570535 w 4070665"/>
              <a:gd name="connsiteY13" fmla="*/ 2833942 h 2868843"/>
              <a:gd name="connsiteX14" fmla="*/ 1682217 w 4070665"/>
              <a:gd name="connsiteY14" fmla="*/ 2840923 h 2868843"/>
              <a:gd name="connsiteX15" fmla="*/ 1738058 w 4070665"/>
              <a:gd name="connsiteY15" fmla="*/ 2854883 h 2868843"/>
              <a:gd name="connsiteX16" fmla="*/ 2010284 w 4070665"/>
              <a:gd name="connsiteY16" fmla="*/ 2868843 h 2868843"/>
              <a:gd name="connsiteX17" fmla="*/ 2219689 w 4070665"/>
              <a:gd name="connsiteY17" fmla="*/ 2861863 h 2868843"/>
              <a:gd name="connsiteX18" fmla="*/ 2303451 w 4070665"/>
              <a:gd name="connsiteY18" fmla="*/ 2840923 h 2868843"/>
              <a:gd name="connsiteX19" fmla="*/ 2387213 w 4070665"/>
              <a:gd name="connsiteY19" fmla="*/ 2806022 h 2868843"/>
              <a:gd name="connsiteX20" fmla="*/ 2415133 w 4070665"/>
              <a:gd name="connsiteY20" fmla="*/ 2792062 h 2868843"/>
              <a:gd name="connsiteX21" fmla="*/ 2436074 w 4070665"/>
              <a:gd name="connsiteY21" fmla="*/ 2771121 h 2868843"/>
              <a:gd name="connsiteX22" fmla="*/ 2457014 w 4070665"/>
              <a:gd name="connsiteY22" fmla="*/ 2764141 h 2868843"/>
              <a:gd name="connsiteX23" fmla="*/ 2484935 w 4070665"/>
              <a:gd name="connsiteY23" fmla="*/ 2750181 h 2868843"/>
              <a:gd name="connsiteX24" fmla="*/ 2512855 w 4070665"/>
              <a:gd name="connsiteY24" fmla="*/ 2715280 h 2868843"/>
              <a:gd name="connsiteX25" fmla="*/ 2519836 w 4070665"/>
              <a:gd name="connsiteY25" fmla="*/ 2694339 h 2868843"/>
              <a:gd name="connsiteX26" fmla="*/ 2533796 w 4070665"/>
              <a:gd name="connsiteY26" fmla="*/ 2638498 h 2868843"/>
              <a:gd name="connsiteX27" fmla="*/ 2526816 w 4070665"/>
              <a:gd name="connsiteY27" fmla="*/ 2603597 h 2868843"/>
              <a:gd name="connsiteX28" fmla="*/ 2512855 w 4070665"/>
              <a:gd name="connsiteY28" fmla="*/ 2582657 h 2868843"/>
              <a:gd name="connsiteX29" fmla="*/ 2505875 w 4070665"/>
              <a:gd name="connsiteY29" fmla="*/ 2561717 h 2868843"/>
              <a:gd name="connsiteX30" fmla="*/ 2498895 w 4070665"/>
              <a:gd name="connsiteY30" fmla="*/ 2498895 h 2868843"/>
              <a:gd name="connsiteX31" fmla="*/ 2491915 w 4070665"/>
              <a:gd name="connsiteY31" fmla="*/ 2477955 h 2868843"/>
              <a:gd name="connsiteX32" fmla="*/ 2484935 w 4070665"/>
              <a:gd name="connsiteY32" fmla="*/ 2457014 h 2868843"/>
              <a:gd name="connsiteX33" fmla="*/ 2498895 w 4070665"/>
              <a:gd name="connsiteY33" fmla="*/ 2401173 h 2868843"/>
              <a:gd name="connsiteX34" fmla="*/ 2491915 w 4070665"/>
              <a:gd name="connsiteY34" fmla="*/ 2373252 h 2868843"/>
              <a:gd name="connsiteX35" fmla="*/ 2477955 w 4070665"/>
              <a:gd name="connsiteY35" fmla="*/ 2331371 h 2868843"/>
              <a:gd name="connsiteX36" fmla="*/ 2463994 w 4070665"/>
              <a:gd name="connsiteY36" fmla="*/ 2282510 h 2868843"/>
              <a:gd name="connsiteX37" fmla="*/ 2450034 w 4070665"/>
              <a:gd name="connsiteY37" fmla="*/ 2261570 h 2868843"/>
              <a:gd name="connsiteX38" fmla="*/ 2443054 w 4070665"/>
              <a:gd name="connsiteY38" fmla="*/ 2240629 h 2868843"/>
              <a:gd name="connsiteX39" fmla="*/ 2415133 w 4070665"/>
              <a:gd name="connsiteY39" fmla="*/ 2205729 h 2868843"/>
              <a:gd name="connsiteX40" fmla="*/ 2401173 w 4070665"/>
              <a:gd name="connsiteY40" fmla="*/ 2177808 h 2868843"/>
              <a:gd name="connsiteX41" fmla="*/ 2380232 w 4070665"/>
              <a:gd name="connsiteY41" fmla="*/ 2156868 h 2868843"/>
              <a:gd name="connsiteX42" fmla="*/ 2366272 w 4070665"/>
              <a:gd name="connsiteY42" fmla="*/ 2135927 h 2868843"/>
              <a:gd name="connsiteX43" fmla="*/ 2345332 w 4070665"/>
              <a:gd name="connsiteY43" fmla="*/ 2114987 h 2868843"/>
              <a:gd name="connsiteX44" fmla="*/ 2331371 w 4070665"/>
              <a:gd name="connsiteY44" fmla="*/ 2094046 h 2868843"/>
              <a:gd name="connsiteX45" fmla="*/ 2310431 w 4070665"/>
              <a:gd name="connsiteY45" fmla="*/ 2066126 h 2868843"/>
              <a:gd name="connsiteX46" fmla="*/ 2296471 w 4070665"/>
              <a:gd name="connsiteY46" fmla="*/ 2045185 h 2868843"/>
              <a:gd name="connsiteX47" fmla="*/ 2254590 w 4070665"/>
              <a:gd name="connsiteY47" fmla="*/ 2003304 h 2868843"/>
              <a:gd name="connsiteX48" fmla="*/ 2240629 w 4070665"/>
              <a:gd name="connsiteY48" fmla="*/ 1989344 h 2868843"/>
              <a:gd name="connsiteX49" fmla="*/ 2198748 w 4070665"/>
              <a:gd name="connsiteY49" fmla="*/ 1919542 h 2868843"/>
              <a:gd name="connsiteX50" fmla="*/ 2177808 w 4070665"/>
              <a:gd name="connsiteY50" fmla="*/ 1898602 h 2868843"/>
              <a:gd name="connsiteX51" fmla="*/ 2163848 w 4070665"/>
              <a:gd name="connsiteY51" fmla="*/ 1877662 h 2868843"/>
              <a:gd name="connsiteX52" fmla="*/ 2128947 w 4070665"/>
              <a:gd name="connsiteY52" fmla="*/ 1842761 h 2868843"/>
              <a:gd name="connsiteX53" fmla="*/ 2101026 w 4070665"/>
              <a:gd name="connsiteY53" fmla="*/ 1779939 h 2868843"/>
              <a:gd name="connsiteX54" fmla="*/ 2094046 w 4070665"/>
              <a:gd name="connsiteY54" fmla="*/ 1758999 h 2868843"/>
              <a:gd name="connsiteX55" fmla="*/ 2080086 w 4070665"/>
              <a:gd name="connsiteY55" fmla="*/ 1738058 h 2868843"/>
              <a:gd name="connsiteX56" fmla="*/ 2128947 w 4070665"/>
              <a:gd name="connsiteY56" fmla="*/ 1710138 h 2868843"/>
              <a:gd name="connsiteX57" fmla="*/ 2254590 w 4070665"/>
              <a:gd name="connsiteY57" fmla="*/ 1724098 h 2868843"/>
              <a:gd name="connsiteX58" fmla="*/ 2401173 w 4070665"/>
              <a:gd name="connsiteY58" fmla="*/ 1738058 h 2868843"/>
              <a:gd name="connsiteX59" fmla="*/ 2450034 w 4070665"/>
              <a:gd name="connsiteY59" fmla="*/ 1752019 h 2868843"/>
              <a:gd name="connsiteX60" fmla="*/ 2477955 w 4070665"/>
              <a:gd name="connsiteY60" fmla="*/ 1765979 h 2868843"/>
              <a:gd name="connsiteX61" fmla="*/ 2512855 w 4070665"/>
              <a:gd name="connsiteY61" fmla="*/ 1779939 h 2868843"/>
              <a:gd name="connsiteX62" fmla="*/ 2533796 w 4070665"/>
              <a:gd name="connsiteY62" fmla="*/ 1786920 h 2868843"/>
              <a:gd name="connsiteX63" fmla="*/ 2561716 w 4070665"/>
              <a:gd name="connsiteY63" fmla="*/ 1800880 h 2868843"/>
              <a:gd name="connsiteX64" fmla="*/ 2645478 w 4070665"/>
              <a:gd name="connsiteY64" fmla="*/ 1828800 h 2868843"/>
              <a:gd name="connsiteX65" fmla="*/ 2666419 w 4070665"/>
              <a:gd name="connsiteY65" fmla="*/ 1835781 h 2868843"/>
              <a:gd name="connsiteX66" fmla="*/ 2722260 w 4070665"/>
              <a:gd name="connsiteY66" fmla="*/ 1842761 h 2868843"/>
              <a:gd name="connsiteX67" fmla="*/ 2785081 w 4070665"/>
              <a:gd name="connsiteY67" fmla="*/ 1975384 h 2868843"/>
              <a:gd name="connsiteX68" fmla="*/ 2799042 w 4070665"/>
              <a:gd name="connsiteY68" fmla="*/ 2003304 h 2868843"/>
              <a:gd name="connsiteX69" fmla="*/ 2819982 w 4070665"/>
              <a:gd name="connsiteY69" fmla="*/ 1968404 h 2868843"/>
              <a:gd name="connsiteX70" fmla="*/ 2847903 w 4070665"/>
              <a:gd name="connsiteY70" fmla="*/ 1912562 h 2868843"/>
              <a:gd name="connsiteX71" fmla="*/ 2868843 w 4070665"/>
              <a:gd name="connsiteY71" fmla="*/ 1905582 h 2868843"/>
              <a:gd name="connsiteX72" fmla="*/ 2924684 w 4070665"/>
              <a:gd name="connsiteY72" fmla="*/ 1891622 h 2868843"/>
              <a:gd name="connsiteX73" fmla="*/ 2959585 w 4070665"/>
              <a:gd name="connsiteY73" fmla="*/ 1877662 h 2868843"/>
              <a:gd name="connsiteX74" fmla="*/ 3029387 w 4070665"/>
              <a:gd name="connsiteY74" fmla="*/ 1863701 h 2868843"/>
              <a:gd name="connsiteX75" fmla="*/ 3022406 w 4070665"/>
              <a:gd name="connsiteY75" fmla="*/ 1884642 h 2868843"/>
              <a:gd name="connsiteX76" fmla="*/ 2757161 w 4070665"/>
              <a:gd name="connsiteY76" fmla="*/ 1884642 h 2868843"/>
              <a:gd name="connsiteX77" fmla="*/ 2785081 w 4070665"/>
              <a:gd name="connsiteY77" fmla="*/ 1842761 h 2868843"/>
              <a:gd name="connsiteX78" fmla="*/ 2833942 w 4070665"/>
              <a:gd name="connsiteY78" fmla="*/ 1800880 h 2868843"/>
              <a:gd name="connsiteX79" fmla="*/ 2868843 w 4070665"/>
              <a:gd name="connsiteY79" fmla="*/ 1758999 h 2868843"/>
              <a:gd name="connsiteX80" fmla="*/ 2896764 w 4070665"/>
              <a:gd name="connsiteY80" fmla="*/ 1738058 h 2868843"/>
              <a:gd name="connsiteX81" fmla="*/ 2945625 w 4070665"/>
              <a:gd name="connsiteY81" fmla="*/ 1668257 h 2868843"/>
              <a:gd name="connsiteX82" fmla="*/ 2973545 w 4070665"/>
              <a:gd name="connsiteY82" fmla="*/ 1619396 h 2868843"/>
              <a:gd name="connsiteX83" fmla="*/ 2994486 w 4070665"/>
              <a:gd name="connsiteY83" fmla="*/ 1591475 h 2868843"/>
              <a:gd name="connsiteX84" fmla="*/ 3050327 w 4070665"/>
              <a:gd name="connsiteY84" fmla="*/ 1507713 h 2868843"/>
              <a:gd name="connsiteX85" fmla="*/ 3078248 w 4070665"/>
              <a:gd name="connsiteY85" fmla="*/ 1465833 h 2868843"/>
              <a:gd name="connsiteX86" fmla="*/ 3099188 w 4070665"/>
              <a:gd name="connsiteY86" fmla="*/ 1430932 h 2868843"/>
              <a:gd name="connsiteX87" fmla="*/ 3134089 w 4070665"/>
              <a:gd name="connsiteY87" fmla="*/ 1382071 h 2868843"/>
              <a:gd name="connsiteX88" fmla="*/ 3189930 w 4070665"/>
              <a:gd name="connsiteY88" fmla="*/ 1284349 h 2868843"/>
              <a:gd name="connsiteX89" fmla="*/ 3210871 w 4070665"/>
              <a:gd name="connsiteY89" fmla="*/ 1249448 h 2868843"/>
              <a:gd name="connsiteX90" fmla="*/ 3245771 w 4070665"/>
              <a:gd name="connsiteY90" fmla="*/ 1200587 h 2868843"/>
              <a:gd name="connsiteX91" fmla="*/ 3350474 w 4070665"/>
              <a:gd name="connsiteY91" fmla="*/ 1074944 h 2868843"/>
              <a:gd name="connsiteX92" fmla="*/ 3385374 w 4070665"/>
              <a:gd name="connsiteY92" fmla="*/ 1033063 h 2868843"/>
              <a:gd name="connsiteX93" fmla="*/ 3434236 w 4070665"/>
              <a:gd name="connsiteY93" fmla="*/ 963262 h 2868843"/>
              <a:gd name="connsiteX94" fmla="*/ 3462156 w 4070665"/>
              <a:gd name="connsiteY94" fmla="*/ 935341 h 2868843"/>
              <a:gd name="connsiteX95" fmla="*/ 3483097 w 4070665"/>
              <a:gd name="connsiteY95" fmla="*/ 907420 h 2868843"/>
              <a:gd name="connsiteX96" fmla="*/ 3517997 w 4070665"/>
              <a:gd name="connsiteY96" fmla="*/ 872520 h 2868843"/>
              <a:gd name="connsiteX97" fmla="*/ 3552898 w 4070665"/>
              <a:gd name="connsiteY97" fmla="*/ 830639 h 2868843"/>
              <a:gd name="connsiteX98" fmla="*/ 3629680 w 4070665"/>
              <a:gd name="connsiteY98" fmla="*/ 753857 h 2868843"/>
              <a:gd name="connsiteX99" fmla="*/ 3664581 w 4070665"/>
              <a:gd name="connsiteY99" fmla="*/ 711976 h 2868843"/>
              <a:gd name="connsiteX100" fmla="*/ 3699481 w 4070665"/>
              <a:gd name="connsiteY100" fmla="*/ 677075 h 2868843"/>
              <a:gd name="connsiteX101" fmla="*/ 3748342 w 4070665"/>
              <a:gd name="connsiteY101" fmla="*/ 614254 h 2868843"/>
              <a:gd name="connsiteX102" fmla="*/ 3769283 w 4070665"/>
              <a:gd name="connsiteY102" fmla="*/ 593313 h 2868843"/>
              <a:gd name="connsiteX103" fmla="*/ 3783243 w 4070665"/>
              <a:gd name="connsiteY103" fmla="*/ 565393 h 2868843"/>
              <a:gd name="connsiteX104" fmla="*/ 3804184 w 4070665"/>
              <a:gd name="connsiteY104" fmla="*/ 537472 h 2868843"/>
              <a:gd name="connsiteX105" fmla="*/ 3818144 w 4070665"/>
              <a:gd name="connsiteY105" fmla="*/ 516532 h 2868843"/>
              <a:gd name="connsiteX106" fmla="*/ 3839084 w 4070665"/>
              <a:gd name="connsiteY106" fmla="*/ 495591 h 2868843"/>
              <a:gd name="connsiteX107" fmla="*/ 3860025 w 4070665"/>
              <a:gd name="connsiteY107" fmla="*/ 460691 h 2868843"/>
              <a:gd name="connsiteX108" fmla="*/ 3894926 w 4070665"/>
              <a:gd name="connsiteY108" fmla="*/ 425790 h 2868843"/>
              <a:gd name="connsiteX109" fmla="*/ 3978687 w 4070665"/>
              <a:gd name="connsiteY109" fmla="*/ 321088 h 2868843"/>
              <a:gd name="connsiteX110" fmla="*/ 4006608 w 4070665"/>
              <a:gd name="connsiteY110" fmla="*/ 279207 h 2868843"/>
              <a:gd name="connsiteX111" fmla="*/ 4034529 w 4070665"/>
              <a:gd name="connsiteY111" fmla="*/ 251286 h 2868843"/>
              <a:gd name="connsiteX112" fmla="*/ 4055469 w 4070665"/>
              <a:gd name="connsiteY112" fmla="*/ 223365 h 2868843"/>
              <a:gd name="connsiteX113" fmla="*/ 4048489 w 4070665"/>
              <a:gd name="connsiteY113" fmla="*/ 167524 h 2868843"/>
              <a:gd name="connsiteX114" fmla="*/ 4048489 w 4070665"/>
              <a:gd name="connsiteY114" fmla="*/ 83762 h 2868843"/>
              <a:gd name="connsiteX115" fmla="*/ 4020568 w 4070665"/>
              <a:gd name="connsiteY115" fmla="*/ 27921 h 2868843"/>
              <a:gd name="connsiteX116" fmla="*/ 3978687 w 4070665"/>
              <a:gd name="connsiteY116" fmla="*/ 20941 h 2868843"/>
              <a:gd name="connsiteX117" fmla="*/ 3922846 w 4070665"/>
              <a:gd name="connsiteY117" fmla="*/ 6981 h 2868843"/>
              <a:gd name="connsiteX118" fmla="*/ 3901906 w 4070665"/>
              <a:gd name="connsiteY118" fmla="*/ 0 h 2868843"/>
              <a:gd name="connsiteX119" fmla="*/ 3860025 w 4070665"/>
              <a:gd name="connsiteY119" fmla="*/ 13961 h 2868843"/>
              <a:gd name="connsiteX120" fmla="*/ 3839084 w 4070665"/>
              <a:gd name="connsiteY120" fmla="*/ 27921 h 2868843"/>
              <a:gd name="connsiteX121" fmla="*/ 3769283 w 4070665"/>
              <a:gd name="connsiteY121" fmla="*/ 48862 h 2868843"/>
              <a:gd name="connsiteX122" fmla="*/ 3685521 w 4070665"/>
              <a:gd name="connsiteY122" fmla="*/ 55842 h 2868843"/>
              <a:gd name="connsiteX123" fmla="*/ 3531958 w 4070665"/>
              <a:gd name="connsiteY123" fmla="*/ 83762 h 2868843"/>
              <a:gd name="connsiteX124" fmla="*/ 3448196 w 4070665"/>
              <a:gd name="connsiteY124" fmla="*/ 97723 h 2868843"/>
              <a:gd name="connsiteX125" fmla="*/ 3364434 w 4070665"/>
              <a:gd name="connsiteY125" fmla="*/ 104703 h 2868843"/>
              <a:gd name="connsiteX126" fmla="*/ 3273692 w 4070665"/>
              <a:gd name="connsiteY126" fmla="*/ 118663 h 2868843"/>
              <a:gd name="connsiteX127" fmla="*/ 3148049 w 4070665"/>
              <a:gd name="connsiteY127" fmla="*/ 132623 h 2868843"/>
              <a:gd name="connsiteX128" fmla="*/ 3078248 w 4070665"/>
              <a:gd name="connsiteY128" fmla="*/ 146584 h 2868843"/>
              <a:gd name="connsiteX129" fmla="*/ 3015426 w 4070665"/>
              <a:gd name="connsiteY129" fmla="*/ 153564 h 2868843"/>
              <a:gd name="connsiteX130" fmla="*/ 2966565 w 4070665"/>
              <a:gd name="connsiteY130" fmla="*/ 167524 h 2868843"/>
              <a:gd name="connsiteX131" fmla="*/ 2931665 w 4070665"/>
              <a:gd name="connsiteY131" fmla="*/ 174504 h 2868843"/>
              <a:gd name="connsiteX132" fmla="*/ 2854883 w 4070665"/>
              <a:gd name="connsiteY132" fmla="*/ 188465 h 2868843"/>
              <a:gd name="connsiteX133" fmla="*/ 2750181 w 4070665"/>
              <a:gd name="connsiteY133" fmla="*/ 230346 h 2868843"/>
              <a:gd name="connsiteX134" fmla="*/ 2708300 w 4070665"/>
              <a:gd name="connsiteY134" fmla="*/ 244306 h 2868843"/>
              <a:gd name="connsiteX135" fmla="*/ 2582657 w 4070665"/>
              <a:gd name="connsiteY135" fmla="*/ 293167 h 2868843"/>
              <a:gd name="connsiteX136" fmla="*/ 2526816 w 4070665"/>
              <a:gd name="connsiteY136" fmla="*/ 314107 h 2868843"/>
              <a:gd name="connsiteX137" fmla="*/ 2429094 w 4070665"/>
              <a:gd name="connsiteY137" fmla="*/ 342028 h 2868843"/>
              <a:gd name="connsiteX138" fmla="*/ 2156868 w 4070665"/>
              <a:gd name="connsiteY138" fmla="*/ 397869 h 2868843"/>
              <a:gd name="connsiteX139" fmla="*/ 1982364 w 4070665"/>
              <a:gd name="connsiteY139" fmla="*/ 432770 h 2868843"/>
              <a:gd name="connsiteX140" fmla="*/ 1891622 w 4070665"/>
              <a:gd name="connsiteY140" fmla="*/ 474651 h 2868843"/>
              <a:gd name="connsiteX141" fmla="*/ 1842761 w 4070665"/>
              <a:gd name="connsiteY141" fmla="*/ 502571 h 2868843"/>
              <a:gd name="connsiteX142" fmla="*/ 1800880 w 4070665"/>
              <a:gd name="connsiteY142" fmla="*/ 523512 h 2868843"/>
              <a:gd name="connsiteX143" fmla="*/ 1696177 w 4070665"/>
              <a:gd name="connsiteY143" fmla="*/ 586333 h 2868843"/>
              <a:gd name="connsiteX144" fmla="*/ 1549594 w 4070665"/>
              <a:gd name="connsiteY144" fmla="*/ 663115 h 2868843"/>
              <a:gd name="connsiteX145" fmla="*/ 1500733 w 4070665"/>
              <a:gd name="connsiteY145" fmla="*/ 684055 h 2868843"/>
              <a:gd name="connsiteX146" fmla="*/ 1472813 w 4070665"/>
              <a:gd name="connsiteY146" fmla="*/ 704996 h 2868843"/>
              <a:gd name="connsiteX147" fmla="*/ 1403011 w 4070665"/>
              <a:gd name="connsiteY147" fmla="*/ 746877 h 2868843"/>
              <a:gd name="connsiteX148" fmla="*/ 1368110 w 4070665"/>
              <a:gd name="connsiteY148" fmla="*/ 774797 h 2868843"/>
              <a:gd name="connsiteX149" fmla="*/ 1340190 w 4070665"/>
              <a:gd name="connsiteY149" fmla="*/ 802718 h 2868843"/>
              <a:gd name="connsiteX150" fmla="*/ 1277368 w 4070665"/>
              <a:gd name="connsiteY150" fmla="*/ 851579 h 2868843"/>
              <a:gd name="connsiteX151" fmla="*/ 1235487 w 4070665"/>
              <a:gd name="connsiteY151" fmla="*/ 886480 h 2868843"/>
              <a:gd name="connsiteX152" fmla="*/ 1200587 w 4070665"/>
              <a:gd name="connsiteY152" fmla="*/ 928361 h 2868843"/>
              <a:gd name="connsiteX153" fmla="*/ 1172666 w 4070665"/>
              <a:gd name="connsiteY153" fmla="*/ 949301 h 2868843"/>
              <a:gd name="connsiteX154" fmla="*/ 1109845 w 4070665"/>
              <a:gd name="connsiteY154" fmla="*/ 1026083 h 2868843"/>
              <a:gd name="connsiteX155" fmla="*/ 1033063 w 4070665"/>
              <a:gd name="connsiteY155" fmla="*/ 1102865 h 2868843"/>
              <a:gd name="connsiteX156" fmla="*/ 956281 w 4070665"/>
              <a:gd name="connsiteY156" fmla="*/ 1165686 h 2868843"/>
              <a:gd name="connsiteX157" fmla="*/ 872519 w 4070665"/>
              <a:gd name="connsiteY157" fmla="*/ 1242468 h 2868843"/>
              <a:gd name="connsiteX158" fmla="*/ 809698 w 4070665"/>
              <a:gd name="connsiteY158" fmla="*/ 1305289 h 2868843"/>
              <a:gd name="connsiteX159" fmla="*/ 774797 w 4070665"/>
              <a:gd name="connsiteY159" fmla="*/ 1340190 h 2868843"/>
              <a:gd name="connsiteX160" fmla="*/ 739897 w 4070665"/>
              <a:gd name="connsiteY160" fmla="*/ 1382071 h 2868843"/>
              <a:gd name="connsiteX161" fmla="*/ 663115 w 4070665"/>
              <a:gd name="connsiteY161" fmla="*/ 1444892 h 2868843"/>
              <a:gd name="connsiteX162" fmla="*/ 586333 w 4070665"/>
              <a:gd name="connsiteY162" fmla="*/ 1521674 h 2868843"/>
              <a:gd name="connsiteX163" fmla="*/ 551432 w 4070665"/>
              <a:gd name="connsiteY163" fmla="*/ 1556575 h 2868843"/>
              <a:gd name="connsiteX164" fmla="*/ 523512 w 4070665"/>
              <a:gd name="connsiteY164" fmla="*/ 1577515 h 2868843"/>
              <a:gd name="connsiteX165" fmla="*/ 488611 w 4070665"/>
              <a:gd name="connsiteY165" fmla="*/ 1619396 h 2868843"/>
              <a:gd name="connsiteX166" fmla="*/ 453710 w 4070665"/>
              <a:gd name="connsiteY166" fmla="*/ 1654297 h 2868843"/>
              <a:gd name="connsiteX167" fmla="*/ 335048 w 4070665"/>
              <a:gd name="connsiteY167" fmla="*/ 1779939 h 2868843"/>
              <a:gd name="connsiteX168" fmla="*/ 195445 w 4070665"/>
              <a:gd name="connsiteY168" fmla="*/ 1926523 h 2868843"/>
              <a:gd name="connsiteX169" fmla="*/ 146584 w 4070665"/>
              <a:gd name="connsiteY169" fmla="*/ 1982364 h 2868843"/>
              <a:gd name="connsiteX170" fmla="*/ 41881 w 4070665"/>
              <a:gd name="connsiteY170" fmla="*/ 2142907 h 2868843"/>
              <a:gd name="connsiteX171" fmla="*/ 27921 w 4070665"/>
              <a:gd name="connsiteY171" fmla="*/ 2177808 h 2868843"/>
              <a:gd name="connsiteX172" fmla="*/ 0 w 4070665"/>
              <a:gd name="connsiteY172" fmla="*/ 2226669 h 2868843"/>
              <a:gd name="connsiteX173" fmla="*/ 6981 w 4070665"/>
              <a:gd name="connsiteY173" fmla="*/ 2254590 h 2868843"/>
              <a:gd name="connsiteX174" fmla="*/ 34901 w 4070665"/>
              <a:gd name="connsiteY174" fmla="*/ 2289491 h 2868843"/>
              <a:gd name="connsiteX175" fmla="*/ 55842 w 4070665"/>
              <a:gd name="connsiteY175" fmla="*/ 2331371 h 2868843"/>
              <a:gd name="connsiteX176" fmla="*/ 48861 w 4070665"/>
              <a:gd name="connsiteY176" fmla="*/ 2610578 h 2868843"/>
              <a:gd name="connsiteX177" fmla="*/ 55842 w 4070665"/>
              <a:gd name="connsiteY177" fmla="*/ 2708300 h 2868843"/>
              <a:gd name="connsiteX178" fmla="*/ 90742 w 4070665"/>
              <a:gd name="connsiteY178" fmla="*/ 2750181 h 2868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4070665" h="2868843">
                <a:moveTo>
                  <a:pt x="90742" y="2750181"/>
                </a:moveTo>
                <a:cubicBezTo>
                  <a:pt x="104702" y="2766468"/>
                  <a:pt x="123057" y="2787638"/>
                  <a:pt x="139603" y="2806022"/>
                </a:cubicBezTo>
                <a:cubicBezTo>
                  <a:pt x="144006" y="2810914"/>
                  <a:pt x="150178" y="2814339"/>
                  <a:pt x="153564" y="2819982"/>
                </a:cubicBezTo>
                <a:cubicBezTo>
                  <a:pt x="157350" y="2826291"/>
                  <a:pt x="155341" y="2835720"/>
                  <a:pt x="160544" y="2840923"/>
                </a:cubicBezTo>
                <a:cubicBezTo>
                  <a:pt x="167902" y="2848281"/>
                  <a:pt x="178722" y="2851229"/>
                  <a:pt x="188465" y="2854883"/>
                </a:cubicBezTo>
                <a:cubicBezTo>
                  <a:pt x="197447" y="2858251"/>
                  <a:pt x="207161" y="2859228"/>
                  <a:pt x="216385" y="2861863"/>
                </a:cubicBezTo>
                <a:cubicBezTo>
                  <a:pt x="223460" y="2863884"/>
                  <a:pt x="230346" y="2866516"/>
                  <a:pt x="237326" y="2868843"/>
                </a:cubicBezTo>
                <a:cubicBezTo>
                  <a:pt x="254465" y="2864558"/>
                  <a:pt x="283407" y="2856852"/>
                  <a:pt x="300147" y="2854883"/>
                </a:cubicBezTo>
                <a:cubicBezTo>
                  <a:pt x="327973" y="2851609"/>
                  <a:pt x="356045" y="2850836"/>
                  <a:pt x="383909" y="2847903"/>
                </a:cubicBezTo>
                <a:cubicBezTo>
                  <a:pt x="400271" y="2846181"/>
                  <a:pt x="416483" y="2843250"/>
                  <a:pt x="432770" y="2840923"/>
                </a:cubicBezTo>
                <a:cubicBezTo>
                  <a:pt x="446730" y="2831616"/>
                  <a:pt x="458734" y="2818308"/>
                  <a:pt x="474651" y="2813002"/>
                </a:cubicBezTo>
                <a:cubicBezTo>
                  <a:pt x="505462" y="2802732"/>
                  <a:pt x="489010" y="2809312"/>
                  <a:pt x="523512" y="2792062"/>
                </a:cubicBezTo>
                <a:cubicBezTo>
                  <a:pt x="778649" y="2809071"/>
                  <a:pt x="576054" y="2796786"/>
                  <a:pt x="1067964" y="2813002"/>
                </a:cubicBezTo>
                <a:lnTo>
                  <a:pt x="1570535" y="2833942"/>
                </a:lnTo>
                <a:lnTo>
                  <a:pt x="1682217" y="2840923"/>
                </a:lnTo>
                <a:cubicBezTo>
                  <a:pt x="1700831" y="2845576"/>
                  <a:pt x="1719163" y="2851549"/>
                  <a:pt x="1738058" y="2854883"/>
                </a:cubicBezTo>
                <a:cubicBezTo>
                  <a:pt x="1809911" y="2867563"/>
                  <a:pt x="1979973" y="2867833"/>
                  <a:pt x="2010284" y="2868843"/>
                </a:cubicBezTo>
                <a:cubicBezTo>
                  <a:pt x="2080086" y="2866516"/>
                  <a:pt x="2150163" y="2868484"/>
                  <a:pt x="2219689" y="2861863"/>
                </a:cubicBezTo>
                <a:cubicBezTo>
                  <a:pt x="2248339" y="2859134"/>
                  <a:pt x="2275530" y="2847903"/>
                  <a:pt x="2303451" y="2840923"/>
                </a:cubicBezTo>
                <a:cubicBezTo>
                  <a:pt x="2351554" y="2828897"/>
                  <a:pt x="2322805" y="2838225"/>
                  <a:pt x="2387213" y="2806022"/>
                </a:cubicBezTo>
                <a:cubicBezTo>
                  <a:pt x="2396520" y="2801369"/>
                  <a:pt x="2407775" y="2799420"/>
                  <a:pt x="2415133" y="2792062"/>
                </a:cubicBezTo>
                <a:cubicBezTo>
                  <a:pt x="2422113" y="2785082"/>
                  <a:pt x="2427860" y="2776597"/>
                  <a:pt x="2436074" y="2771121"/>
                </a:cubicBezTo>
                <a:cubicBezTo>
                  <a:pt x="2442196" y="2767040"/>
                  <a:pt x="2450251" y="2767039"/>
                  <a:pt x="2457014" y="2764141"/>
                </a:cubicBezTo>
                <a:cubicBezTo>
                  <a:pt x="2466578" y="2760042"/>
                  <a:pt x="2475628" y="2754834"/>
                  <a:pt x="2484935" y="2750181"/>
                </a:cubicBezTo>
                <a:cubicBezTo>
                  <a:pt x="2497919" y="2737196"/>
                  <a:pt x="2504050" y="2732890"/>
                  <a:pt x="2512855" y="2715280"/>
                </a:cubicBezTo>
                <a:cubicBezTo>
                  <a:pt x="2516146" y="2708699"/>
                  <a:pt x="2517900" y="2701438"/>
                  <a:pt x="2519836" y="2694339"/>
                </a:cubicBezTo>
                <a:cubicBezTo>
                  <a:pt x="2524884" y="2675829"/>
                  <a:pt x="2533796" y="2638498"/>
                  <a:pt x="2533796" y="2638498"/>
                </a:cubicBezTo>
                <a:cubicBezTo>
                  <a:pt x="2531469" y="2626864"/>
                  <a:pt x="2530982" y="2614706"/>
                  <a:pt x="2526816" y="2603597"/>
                </a:cubicBezTo>
                <a:cubicBezTo>
                  <a:pt x="2523870" y="2595742"/>
                  <a:pt x="2516607" y="2590160"/>
                  <a:pt x="2512855" y="2582657"/>
                </a:cubicBezTo>
                <a:cubicBezTo>
                  <a:pt x="2509564" y="2576076"/>
                  <a:pt x="2508202" y="2568697"/>
                  <a:pt x="2505875" y="2561717"/>
                </a:cubicBezTo>
                <a:cubicBezTo>
                  <a:pt x="2517508" y="2526816"/>
                  <a:pt x="2515182" y="2547756"/>
                  <a:pt x="2498895" y="2498895"/>
                </a:cubicBezTo>
                <a:lnTo>
                  <a:pt x="2491915" y="2477955"/>
                </a:lnTo>
                <a:lnTo>
                  <a:pt x="2484935" y="2457014"/>
                </a:lnTo>
                <a:cubicBezTo>
                  <a:pt x="2489588" y="2438400"/>
                  <a:pt x="2497302" y="2420293"/>
                  <a:pt x="2498895" y="2401173"/>
                </a:cubicBezTo>
                <a:cubicBezTo>
                  <a:pt x="2499692" y="2391613"/>
                  <a:pt x="2494672" y="2382441"/>
                  <a:pt x="2491915" y="2373252"/>
                </a:cubicBezTo>
                <a:cubicBezTo>
                  <a:pt x="2487687" y="2359157"/>
                  <a:pt x="2481525" y="2345647"/>
                  <a:pt x="2477955" y="2331371"/>
                </a:cubicBezTo>
                <a:cubicBezTo>
                  <a:pt x="2475720" y="2322431"/>
                  <a:pt x="2468999" y="2292520"/>
                  <a:pt x="2463994" y="2282510"/>
                </a:cubicBezTo>
                <a:cubicBezTo>
                  <a:pt x="2460242" y="2275007"/>
                  <a:pt x="2454687" y="2268550"/>
                  <a:pt x="2450034" y="2261570"/>
                </a:cubicBezTo>
                <a:cubicBezTo>
                  <a:pt x="2447707" y="2254590"/>
                  <a:pt x="2446344" y="2247210"/>
                  <a:pt x="2443054" y="2240629"/>
                </a:cubicBezTo>
                <a:cubicBezTo>
                  <a:pt x="2434249" y="2223018"/>
                  <a:pt x="2428119" y="2218714"/>
                  <a:pt x="2415133" y="2205729"/>
                </a:cubicBezTo>
                <a:cubicBezTo>
                  <a:pt x="2410480" y="2196422"/>
                  <a:pt x="2407221" y="2186275"/>
                  <a:pt x="2401173" y="2177808"/>
                </a:cubicBezTo>
                <a:cubicBezTo>
                  <a:pt x="2395435" y="2169775"/>
                  <a:pt x="2386552" y="2164451"/>
                  <a:pt x="2380232" y="2156868"/>
                </a:cubicBezTo>
                <a:cubicBezTo>
                  <a:pt x="2374861" y="2150423"/>
                  <a:pt x="2371643" y="2142372"/>
                  <a:pt x="2366272" y="2135927"/>
                </a:cubicBezTo>
                <a:cubicBezTo>
                  <a:pt x="2359953" y="2128344"/>
                  <a:pt x="2351651" y="2122570"/>
                  <a:pt x="2345332" y="2114987"/>
                </a:cubicBezTo>
                <a:cubicBezTo>
                  <a:pt x="2339961" y="2108542"/>
                  <a:pt x="2336247" y="2100873"/>
                  <a:pt x="2331371" y="2094046"/>
                </a:cubicBezTo>
                <a:cubicBezTo>
                  <a:pt x="2324609" y="2084580"/>
                  <a:pt x="2317193" y="2075592"/>
                  <a:pt x="2310431" y="2066126"/>
                </a:cubicBezTo>
                <a:cubicBezTo>
                  <a:pt x="2305555" y="2059299"/>
                  <a:pt x="2302044" y="2051455"/>
                  <a:pt x="2296471" y="2045185"/>
                </a:cubicBezTo>
                <a:cubicBezTo>
                  <a:pt x="2283355" y="2030429"/>
                  <a:pt x="2268550" y="2017264"/>
                  <a:pt x="2254590" y="2003304"/>
                </a:cubicBezTo>
                <a:lnTo>
                  <a:pt x="2240629" y="1989344"/>
                </a:lnTo>
                <a:cubicBezTo>
                  <a:pt x="2229612" y="1967310"/>
                  <a:pt x="2215596" y="1936390"/>
                  <a:pt x="2198748" y="1919542"/>
                </a:cubicBezTo>
                <a:cubicBezTo>
                  <a:pt x="2191768" y="1912562"/>
                  <a:pt x="2184127" y="1906185"/>
                  <a:pt x="2177808" y="1898602"/>
                </a:cubicBezTo>
                <a:cubicBezTo>
                  <a:pt x="2172438" y="1892157"/>
                  <a:pt x="2169372" y="1883975"/>
                  <a:pt x="2163848" y="1877662"/>
                </a:cubicBezTo>
                <a:cubicBezTo>
                  <a:pt x="2153014" y="1865280"/>
                  <a:pt x="2138073" y="1856450"/>
                  <a:pt x="2128947" y="1842761"/>
                </a:cubicBezTo>
                <a:cubicBezTo>
                  <a:pt x="2106825" y="1809576"/>
                  <a:pt x="2117639" y="1829778"/>
                  <a:pt x="2101026" y="1779939"/>
                </a:cubicBezTo>
                <a:cubicBezTo>
                  <a:pt x="2098699" y="1772959"/>
                  <a:pt x="2098127" y="1765121"/>
                  <a:pt x="2094046" y="1758999"/>
                </a:cubicBezTo>
                <a:lnTo>
                  <a:pt x="2080086" y="1738058"/>
                </a:lnTo>
                <a:cubicBezTo>
                  <a:pt x="2089122" y="1732034"/>
                  <a:pt x="2119027" y="1710847"/>
                  <a:pt x="2128947" y="1710138"/>
                </a:cubicBezTo>
                <a:cubicBezTo>
                  <a:pt x="2140205" y="1709334"/>
                  <a:pt x="2237485" y="1721960"/>
                  <a:pt x="2254590" y="1724098"/>
                </a:cubicBezTo>
                <a:cubicBezTo>
                  <a:pt x="2337388" y="1744798"/>
                  <a:pt x="2205036" y="1713540"/>
                  <a:pt x="2401173" y="1738058"/>
                </a:cubicBezTo>
                <a:cubicBezTo>
                  <a:pt x="2417981" y="1740159"/>
                  <a:pt x="2434115" y="1746230"/>
                  <a:pt x="2450034" y="1752019"/>
                </a:cubicBezTo>
                <a:cubicBezTo>
                  <a:pt x="2459813" y="1755575"/>
                  <a:pt x="2468446" y="1761753"/>
                  <a:pt x="2477955" y="1765979"/>
                </a:cubicBezTo>
                <a:cubicBezTo>
                  <a:pt x="2489405" y="1771068"/>
                  <a:pt x="2501123" y="1775539"/>
                  <a:pt x="2512855" y="1779939"/>
                </a:cubicBezTo>
                <a:cubicBezTo>
                  <a:pt x="2519744" y="1782523"/>
                  <a:pt x="2527033" y="1784021"/>
                  <a:pt x="2533796" y="1786920"/>
                </a:cubicBezTo>
                <a:cubicBezTo>
                  <a:pt x="2543360" y="1791019"/>
                  <a:pt x="2551973" y="1797227"/>
                  <a:pt x="2561716" y="1800880"/>
                </a:cubicBezTo>
                <a:cubicBezTo>
                  <a:pt x="2589273" y="1811214"/>
                  <a:pt x="2617557" y="1819493"/>
                  <a:pt x="2645478" y="1828800"/>
                </a:cubicBezTo>
                <a:cubicBezTo>
                  <a:pt x="2652458" y="1831127"/>
                  <a:pt x="2659118" y="1834868"/>
                  <a:pt x="2666419" y="1835781"/>
                </a:cubicBezTo>
                <a:lnTo>
                  <a:pt x="2722260" y="1842761"/>
                </a:lnTo>
                <a:cubicBezTo>
                  <a:pt x="2749744" y="1911473"/>
                  <a:pt x="2730620" y="1866464"/>
                  <a:pt x="2785081" y="1975384"/>
                </a:cubicBezTo>
                <a:lnTo>
                  <a:pt x="2799042" y="2003304"/>
                </a:lnTo>
                <a:cubicBezTo>
                  <a:pt x="2806022" y="1991671"/>
                  <a:pt x="2814944" y="1981000"/>
                  <a:pt x="2819982" y="1968404"/>
                </a:cubicBezTo>
                <a:cubicBezTo>
                  <a:pt x="2834648" y="1931739"/>
                  <a:pt x="2813789" y="1935305"/>
                  <a:pt x="2847903" y="1912562"/>
                </a:cubicBezTo>
                <a:cubicBezTo>
                  <a:pt x="2854025" y="1908481"/>
                  <a:pt x="2861745" y="1907518"/>
                  <a:pt x="2868843" y="1905582"/>
                </a:cubicBezTo>
                <a:cubicBezTo>
                  <a:pt x="2887353" y="1900534"/>
                  <a:pt x="2906870" y="1898748"/>
                  <a:pt x="2924684" y="1891622"/>
                </a:cubicBezTo>
                <a:cubicBezTo>
                  <a:pt x="2936318" y="1886969"/>
                  <a:pt x="2947478" y="1880890"/>
                  <a:pt x="2959585" y="1877662"/>
                </a:cubicBezTo>
                <a:cubicBezTo>
                  <a:pt x="2982512" y="1871548"/>
                  <a:pt x="3029387" y="1863701"/>
                  <a:pt x="3029387" y="1863701"/>
                </a:cubicBezTo>
                <a:cubicBezTo>
                  <a:pt x="3027060" y="1870681"/>
                  <a:pt x="3029606" y="1883126"/>
                  <a:pt x="3022406" y="1884642"/>
                </a:cubicBezTo>
                <a:cubicBezTo>
                  <a:pt x="2952654" y="1899327"/>
                  <a:pt x="2824900" y="1888029"/>
                  <a:pt x="2757161" y="1884642"/>
                </a:cubicBezTo>
                <a:cubicBezTo>
                  <a:pt x="2799865" y="1841935"/>
                  <a:pt x="2734363" y="1910384"/>
                  <a:pt x="2785081" y="1842761"/>
                </a:cubicBezTo>
                <a:cubicBezTo>
                  <a:pt x="2813045" y="1805476"/>
                  <a:pt x="2805804" y="1824329"/>
                  <a:pt x="2833942" y="1800880"/>
                </a:cubicBezTo>
                <a:cubicBezTo>
                  <a:pt x="2902557" y="1743700"/>
                  <a:pt x="2813935" y="1813907"/>
                  <a:pt x="2868843" y="1758999"/>
                </a:cubicBezTo>
                <a:cubicBezTo>
                  <a:pt x="2877069" y="1750773"/>
                  <a:pt x="2887457" y="1745038"/>
                  <a:pt x="2896764" y="1738058"/>
                </a:cubicBezTo>
                <a:cubicBezTo>
                  <a:pt x="2975090" y="1607515"/>
                  <a:pt x="2854628" y="1804753"/>
                  <a:pt x="2945625" y="1668257"/>
                </a:cubicBezTo>
                <a:cubicBezTo>
                  <a:pt x="2956030" y="1652649"/>
                  <a:pt x="2963474" y="1635222"/>
                  <a:pt x="2973545" y="1619396"/>
                </a:cubicBezTo>
                <a:cubicBezTo>
                  <a:pt x="2979791" y="1609581"/>
                  <a:pt x="2987895" y="1601062"/>
                  <a:pt x="2994486" y="1591475"/>
                </a:cubicBezTo>
                <a:cubicBezTo>
                  <a:pt x="3013497" y="1563823"/>
                  <a:pt x="3031713" y="1535634"/>
                  <a:pt x="3050327" y="1507713"/>
                </a:cubicBezTo>
                <a:cubicBezTo>
                  <a:pt x="3059634" y="1493753"/>
                  <a:pt x="3069616" y="1480220"/>
                  <a:pt x="3078248" y="1465833"/>
                </a:cubicBezTo>
                <a:cubicBezTo>
                  <a:pt x="3085228" y="1454199"/>
                  <a:pt x="3091662" y="1442220"/>
                  <a:pt x="3099188" y="1430932"/>
                </a:cubicBezTo>
                <a:cubicBezTo>
                  <a:pt x="3110290" y="1414278"/>
                  <a:pt x="3123554" y="1399089"/>
                  <a:pt x="3134089" y="1382071"/>
                </a:cubicBezTo>
                <a:cubicBezTo>
                  <a:pt x="3153836" y="1350172"/>
                  <a:pt x="3171133" y="1316817"/>
                  <a:pt x="3189930" y="1284349"/>
                </a:cubicBezTo>
                <a:cubicBezTo>
                  <a:pt x="3196728" y="1272608"/>
                  <a:pt x="3202985" y="1260488"/>
                  <a:pt x="3210871" y="1249448"/>
                </a:cubicBezTo>
                <a:cubicBezTo>
                  <a:pt x="3222504" y="1233161"/>
                  <a:pt x="3233369" y="1216296"/>
                  <a:pt x="3245771" y="1200587"/>
                </a:cubicBezTo>
                <a:cubicBezTo>
                  <a:pt x="3245780" y="1200576"/>
                  <a:pt x="3333019" y="1095890"/>
                  <a:pt x="3350474" y="1074944"/>
                </a:cubicBezTo>
                <a:cubicBezTo>
                  <a:pt x="3362107" y="1060984"/>
                  <a:pt x="3376024" y="1048645"/>
                  <a:pt x="3385374" y="1033063"/>
                </a:cubicBezTo>
                <a:cubicBezTo>
                  <a:pt x="3406334" y="998131"/>
                  <a:pt x="3406236" y="994762"/>
                  <a:pt x="3434236" y="963262"/>
                </a:cubicBezTo>
                <a:cubicBezTo>
                  <a:pt x="3442980" y="953425"/>
                  <a:pt x="3453489" y="945246"/>
                  <a:pt x="3462156" y="935341"/>
                </a:cubicBezTo>
                <a:cubicBezTo>
                  <a:pt x="3469817" y="926586"/>
                  <a:pt x="3475368" y="916115"/>
                  <a:pt x="3483097" y="907420"/>
                </a:cubicBezTo>
                <a:cubicBezTo>
                  <a:pt x="3494027" y="895124"/>
                  <a:pt x="3506930" y="884694"/>
                  <a:pt x="3517997" y="872520"/>
                </a:cubicBezTo>
                <a:cubicBezTo>
                  <a:pt x="3530221" y="859074"/>
                  <a:pt x="3540443" y="843872"/>
                  <a:pt x="3552898" y="830639"/>
                </a:cubicBezTo>
                <a:cubicBezTo>
                  <a:pt x="3577705" y="804282"/>
                  <a:pt x="3606508" y="781663"/>
                  <a:pt x="3629680" y="753857"/>
                </a:cubicBezTo>
                <a:cubicBezTo>
                  <a:pt x="3641314" y="739897"/>
                  <a:pt x="3652357" y="725422"/>
                  <a:pt x="3664581" y="711976"/>
                </a:cubicBezTo>
                <a:cubicBezTo>
                  <a:pt x="3675648" y="699802"/>
                  <a:pt x="3688774" y="689567"/>
                  <a:pt x="3699481" y="677075"/>
                </a:cubicBezTo>
                <a:cubicBezTo>
                  <a:pt x="3716745" y="656933"/>
                  <a:pt x="3729583" y="633013"/>
                  <a:pt x="3748342" y="614254"/>
                </a:cubicBezTo>
                <a:cubicBezTo>
                  <a:pt x="3755322" y="607274"/>
                  <a:pt x="3763545" y="601346"/>
                  <a:pt x="3769283" y="593313"/>
                </a:cubicBezTo>
                <a:cubicBezTo>
                  <a:pt x="3775331" y="584846"/>
                  <a:pt x="3777728" y="574217"/>
                  <a:pt x="3783243" y="565393"/>
                </a:cubicBezTo>
                <a:cubicBezTo>
                  <a:pt x="3789409" y="555528"/>
                  <a:pt x="3797422" y="546939"/>
                  <a:pt x="3804184" y="537472"/>
                </a:cubicBezTo>
                <a:cubicBezTo>
                  <a:pt x="3809060" y="530646"/>
                  <a:pt x="3812774" y="522977"/>
                  <a:pt x="3818144" y="516532"/>
                </a:cubicBezTo>
                <a:cubicBezTo>
                  <a:pt x="3824463" y="508948"/>
                  <a:pt x="3833161" y="503488"/>
                  <a:pt x="3839084" y="495591"/>
                </a:cubicBezTo>
                <a:cubicBezTo>
                  <a:pt x="3847224" y="484738"/>
                  <a:pt x="3851550" y="471285"/>
                  <a:pt x="3860025" y="460691"/>
                </a:cubicBezTo>
                <a:cubicBezTo>
                  <a:pt x="3870303" y="447844"/>
                  <a:pt x="3884092" y="438172"/>
                  <a:pt x="3894926" y="425790"/>
                </a:cubicBezTo>
                <a:cubicBezTo>
                  <a:pt x="3895418" y="425228"/>
                  <a:pt x="3962424" y="345482"/>
                  <a:pt x="3978687" y="321088"/>
                </a:cubicBezTo>
                <a:cubicBezTo>
                  <a:pt x="3987994" y="307128"/>
                  <a:pt x="3996127" y="292309"/>
                  <a:pt x="4006608" y="279207"/>
                </a:cubicBezTo>
                <a:cubicBezTo>
                  <a:pt x="4014830" y="268929"/>
                  <a:pt x="4025862" y="261192"/>
                  <a:pt x="4034529" y="251286"/>
                </a:cubicBezTo>
                <a:cubicBezTo>
                  <a:pt x="4042190" y="242531"/>
                  <a:pt x="4048489" y="232672"/>
                  <a:pt x="4055469" y="223365"/>
                </a:cubicBezTo>
                <a:cubicBezTo>
                  <a:pt x="4072082" y="173526"/>
                  <a:pt x="4081673" y="189647"/>
                  <a:pt x="4048489" y="167524"/>
                </a:cubicBezTo>
                <a:cubicBezTo>
                  <a:pt x="4055333" y="112773"/>
                  <a:pt x="4060697" y="124455"/>
                  <a:pt x="4048489" y="83762"/>
                </a:cubicBezTo>
                <a:cubicBezTo>
                  <a:pt x="4045765" y="74681"/>
                  <a:pt x="4038979" y="34825"/>
                  <a:pt x="4020568" y="27921"/>
                </a:cubicBezTo>
                <a:cubicBezTo>
                  <a:pt x="4007316" y="22952"/>
                  <a:pt x="3992647" y="23268"/>
                  <a:pt x="3978687" y="20941"/>
                </a:cubicBezTo>
                <a:cubicBezTo>
                  <a:pt x="3930812" y="4983"/>
                  <a:pt x="3990245" y="23832"/>
                  <a:pt x="3922846" y="6981"/>
                </a:cubicBezTo>
                <a:cubicBezTo>
                  <a:pt x="3915708" y="5196"/>
                  <a:pt x="3908886" y="2327"/>
                  <a:pt x="3901906" y="0"/>
                </a:cubicBezTo>
                <a:cubicBezTo>
                  <a:pt x="3887946" y="4654"/>
                  <a:pt x="3872269" y="5799"/>
                  <a:pt x="3860025" y="13961"/>
                </a:cubicBezTo>
                <a:cubicBezTo>
                  <a:pt x="3853045" y="18614"/>
                  <a:pt x="3846750" y="24514"/>
                  <a:pt x="3839084" y="27921"/>
                </a:cubicBezTo>
                <a:cubicBezTo>
                  <a:pt x="3831170" y="31438"/>
                  <a:pt x="3783402" y="47097"/>
                  <a:pt x="3769283" y="48862"/>
                </a:cubicBezTo>
                <a:cubicBezTo>
                  <a:pt x="3741482" y="52337"/>
                  <a:pt x="3713442" y="53515"/>
                  <a:pt x="3685521" y="55842"/>
                </a:cubicBezTo>
                <a:cubicBezTo>
                  <a:pt x="3559847" y="79405"/>
                  <a:pt x="3611230" y="70550"/>
                  <a:pt x="3531958" y="83762"/>
                </a:cubicBezTo>
                <a:cubicBezTo>
                  <a:pt x="3504037" y="88416"/>
                  <a:pt x="3476404" y="95372"/>
                  <a:pt x="3448196" y="97723"/>
                </a:cubicBezTo>
                <a:cubicBezTo>
                  <a:pt x="3420275" y="100050"/>
                  <a:pt x="3392252" y="101365"/>
                  <a:pt x="3364434" y="104703"/>
                </a:cubicBezTo>
                <a:cubicBezTo>
                  <a:pt x="3334049" y="108349"/>
                  <a:pt x="3303988" y="114335"/>
                  <a:pt x="3273692" y="118663"/>
                </a:cubicBezTo>
                <a:cubicBezTo>
                  <a:pt x="3227582" y="125250"/>
                  <a:pt x="3195463" y="127882"/>
                  <a:pt x="3148049" y="132623"/>
                </a:cubicBezTo>
                <a:cubicBezTo>
                  <a:pt x="3124782" y="137277"/>
                  <a:pt x="3101685" y="142883"/>
                  <a:pt x="3078248" y="146584"/>
                </a:cubicBezTo>
                <a:cubicBezTo>
                  <a:pt x="3057436" y="149870"/>
                  <a:pt x="3036135" y="149681"/>
                  <a:pt x="3015426" y="153564"/>
                </a:cubicBezTo>
                <a:cubicBezTo>
                  <a:pt x="2998777" y="156686"/>
                  <a:pt x="2982998" y="163416"/>
                  <a:pt x="2966565" y="167524"/>
                </a:cubicBezTo>
                <a:cubicBezTo>
                  <a:pt x="2955055" y="170401"/>
                  <a:pt x="2943337" y="172382"/>
                  <a:pt x="2931665" y="174504"/>
                </a:cubicBezTo>
                <a:cubicBezTo>
                  <a:pt x="2918259" y="176941"/>
                  <a:pt x="2869982" y="184151"/>
                  <a:pt x="2854883" y="188465"/>
                </a:cubicBezTo>
                <a:cubicBezTo>
                  <a:pt x="2750007" y="218430"/>
                  <a:pt x="2831070" y="196642"/>
                  <a:pt x="2750181" y="230346"/>
                </a:cubicBezTo>
                <a:cubicBezTo>
                  <a:pt x="2736598" y="236006"/>
                  <a:pt x="2722079" y="239139"/>
                  <a:pt x="2708300" y="244306"/>
                </a:cubicBezTo>
                <a:cubicBezTo>
                  <a:pt x="2666225" y="260084"/>
                  <a:pt x="2624598" y="277036"/>
                  <a:pt x="2582657" y="293167"/>
                </a:cubicBezTo>
                <a:cubicBezTo>
                  <a:pt x="2564103" y="300303"/>
                  <a:pt x="2545930" y="308646"/>
                  <a:pt x="2526816" y="314107"/>
                </a:cubicBezTo>
                <a:cubicBezTo>
                  <a:pt x="2494242" y="323414"/>
                  <a:pt x="2462050" y="334181"/>
                  <a:pt x="2429094" y="342028"/>
                </a:cubicBezTo>
                <a:cubicBezTo>
                  <a:pt x="2172246" y="403183"/>
                  <a:pt x="2313244" y="366594"/>
                  <a:pt x="2156868" y="397869"/>
                </a:cubicBezTo>
                <a:cubicBezTo>
                  <a:pt x="1936943" y="441854"/>
                  <a:pt x="2167482" y="399113"/>
                  <a:pt x="1982364" y="432770"/>
                </a:cubicBezTo>
                <a:cubicBezTo>
                  <a:pt x="1958014" y="443592"/>
                  <a:pt x="1918253" y="460125"/>
                  <a:pt x="1891622" y="474651"/>
                </a:cubicBezTo>
                <a:cubicBezTo>
                  <a:pt x="1875154" y="483633"/>
                  <a:pt x="1859277" y="493678"/>
                  <a:pt x="1842761" y="502571"/>
                </a:cubicBezTo>
                <a:cubicBezTo>
                  <a:pt x="1829018" y="509971"/>
                  <a:pt x="1814432" y="515768"/>
                  <a:pt x="1800880" y="523512"/>
                </a:cubicBezTo>
                <a:cubicBezTo>
                  <a:pt x="1765542" y="543705"/>
                  <a:pt x="1733230" y="569491"/>
                  <a:pt x="1696177" y="586333"/>
                </a:cubicBezTo>
                <a:cubicBezTo>
                  <a:pt x="1502937" y="674171"/>
                  <a:pt x="1732063" y="566515"/>
                  <a:pt x="1549594" y="663115"/>
                </a:cubicBezTo>
                <a:cubicBezTo>
                  <a:pt x="1533934" y="671406"/>
                  <a:pt x="1516289" y="675570"/>
                  <a:pt x="1500733" y="684055"/>
                </a:cubicBezTo>
                <a:cubicBezTo>
                  <a:pt x="1490520" y="689626"/>
                  <a:pt x="1482599" y="698705"/>
                  <a:pt x="1472813" y="704996"/>
                </a:cubicBezTo>
                <a:cubicBezTo>
                  <a:pt x="1449988" y="719669"/>
                  <a:pt x="1424199" y="729927"/>
                  <a:pt x="1403011" y="746877"/>
                </a:cubicBezTo>
                <a:cubicBezTo>
                  <a:pt x="1391377" y="756184"/>
                  <a:pt x="1379245" y="764899"/>
                  <a:pt x="1368110" y="774797"/>
                </a:cubicBezTo>
                <a:cubicBezTo>
                  <a:pt x="1358273" y="783541"/>
                  <a:pt x="1350238" y="794216"/>
                  <a:pt x="1340190" y="802718"/>
                </a:cubicBezTo>
                <a:cubicBezTo>
                  <a:pt x="1319938" y="819854"/>
                  <a:pt x="1298084" y="835007"/>
                  <a:pt x="1277368" y="851579"/>
                </a:cubicBezTo>
                <a:cubicBezTo>
                  <a:pt x="1263178" y="862931"/>
                  <a:pt x="1247120" y="872520"/>
                  <a:pt x="1235487" y="886480"/>
                </a:cubicBezTo>
                <a:cubicBezTo>
                  <a:pt x="1223854" y="900440"/>
                  <a:pt x="1213437" y="915511"/>
                  <a:pt x="1200587" y="928361"/>
                </a:cubicBezTo>
                <a:cubicBezTo>
                  <a:pt x="1192361" y="936587"/>
                  <a:pt x="1180582" y="940776"/>
                  <a:pt x="1172666" y="949301"/>
                </a:cubicBezTo>
                <a:cubicBezTo>
                  <a:pt x="1150164" y="973534"/>
                  <a:pt x="1135249" y="1004913"/>
                  <a:pt x="1109845" y="1026083"/>
                </a:cubicBezTo>
                <a:cubicBezTo>
                  <a:pt x="936723" y="1170352"/>
                  <a:pt x="1196878" y="949289"/>
                  <a:pt x="1033063" y="1102865"/>
                </a:cubicBezTo>
                <a:cubicBezTo>
                  <a:pt x="1008938" y="1125482"/>
                  <a:pt x="979664" y="1142303"/>
                  <a:pt x="956281" y="1165686"/>
                </a:cubicBezTo>
                <a:cubicBezTo>
                  <a:pt x="808583" y="1313384"/>
                  <a:pt x="1015138" y="1109357"/>
                  <a:pt x="872519" y="1242468"/>
                </a:cubicBezTo>
                <a:cubicBezTo>
                  <a:pt x="850869" y="1262674"/>
                  <a:pt x="830638" y="1284349"/>
                  <a:pt x="809698" y="1305289"/>
                </a:cubicBezTo>
                <a:cubicBezTo>
                  <a:pt x="798064" y="1316923"/>
                  <a:pt x="785329" y="1327551"/>
                  <a:pt x="774797" y="1340190"/>
                </a:cubicBezTo>
                <a:cubicBezTo>
                  <a:pt x="763164" y="1354150"/>
                  <a:pt x="753154" y="1369642"/>
                  <a:pt x="739897" y="1382071"/>
                </a:cubicBezTo>
                <a:cubicBezTo>
                  <a:pt x="715772" y="1404688"/>
                  <a:pt x="686498" y="1421509"/>
                  <a:pt x="663115" y="1444892"/>
                </a:cubicBezTo>
                <a:lnTo>
                  <a:pt x="586333" y="1521674"/>
                </a:lnTo>
                <a:cubicBezTo>
                  <a:pt x="574699" y="1533308"/>
                  <a:pt x="564594" y="1546704"/>
                  <a:pt x="551432" y="1556575"/>
                </a:cubicBezTo>
                <a:cubicBezTo>
                  <a:pt x="542125" y="1563555"/>
                  <a:pt x="531738" y="1569289"/>
                  <a:pt x="523512" y="1577515"/>
                </a:cubicBezTo>
                <a:cubicBezTo>
                  <a:pt x="510662" y="1590365"/>
                  <a:pt x="500835" y="1605950"/>
                  <a:pt x="488611" y="1619396"/>
                </a:cubicBezTo>
                <a:cubicBezTo>
                  <a:pt x="477544" y="1631570"/>
                  <a:pt x="464777" y="1642123"/>
                  <a:pt x="453710" y="1654297"/>
                </a:cubicBezTo>
                <a:cubicBezTo>
                  <a:pt x="391485" y="1722746"/>
                  <a:pt x="436109" y="1691512"/>
                  <a:pt x="335048" y="1779939"/>
                </a:cubicBezTo>
                <a:cubicBezTo>
                  <a:pt x="245132" y="1858615"/>
                  <a:pt x="298401" y="1807309"/>
                  <a:pt x="195445" y="1926523"/>
                </a:cubicBezTo>
                <a:cubicBezTo>
                  <a:pt x="179279" y="1945242"/>
                  <a:pt x="160596" y="1961983"/>
                  <a:pt x="146584" y="1982364"/>
                </a:cubicBezTo>
                <a:cubicBezTo>
                  <a:pt x="114740" y="2028683"/>
                  <a:pt x="69144" y="2088381"/>
                  <a:pt x="41881" y="2142907"/>
                </a:cubicBezTo>
                <a:cubicBezTo>
                  <a:pt x="36278" y="2154114"/>
                  <a:pt x="33010" y="2166358"/>
                  <a:pt x="27921" y="2177808"/>
                </a:cubicBezTo>
                <a:cubicBezTo>
                  <a:pt x="16112" y="2204379"/>
                  <a:pt x="14975" y="2204209"/>
                  <a:pt x="0" y="2226669"/>
                </a:cubicBezTo>
                <a:cubicBezTo>
                  <a:pt x="2327" y="2235976"/>
                  <a:pt x="3202" y="2245772"/>
                  <a:pt x="6981" y="2254590"/>
                </a:cubicBezTo>
                <a:cubicBezTo>
                  <a:pt x="16896" y="2277724"/>
                  <a:pt x="21047" y="2272172"/>
                  <a:pt x="34901" y="2289491"/>
                </a:cubicBezTo>
                <a:cubicBezTo>
                  <a:pt x="50365" y="2308821"/>
                  <a:pt x="48469" y="2309254"/>
                  <a:pt x="55842" y="2331371"/>
                </a:cubicBezTo>
                <a:cubicBezTo>
                  <a:pt x="53515" y="2424440"/>
                  <a:pt x="48861" y="2517480"/>
                  <a:pt x="48861" y="2610578"/>
                </a:cubicBezTo>
                <a:cubicBezTo>
                  <a:pt x="48861" y="2643235"/>
                  <a:pt x="48362" y="2676511"/>
                  <a:pt x="55842" y="2708300"/>
                </a:cubicBezTo>
                <a:cubicBezTo>
                  <a:pt x="58103" y="2717909"/>
                  <a:pt x="76782" y="2733894"/>
                  <a:pt x="90742" y="2750181"/>
                </a:cubicBezTo>
                <a:close/>
              </a:path>
            </a:pathLst>
          </a:custGeom>
          <a:solidFill>
            <a:srgbClr val="EFE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0" name="Straight Connector 19">
            <a:extLst>
              <a:ext uri="{FF2B5EF4-FFF2-40B4-BE49-F238E27FC236}">
                <a16:creationId xmlns:a16="http://schemas.microsoft.com/office/drawing/2014/main" id="{D3D41FBB-862A-2840-9D95-2769A9C88DA9}"/>
              </a:ext>
            </a:extLst>
          </p:cNvPr>
          <p:cNvCxnSpPr>
            <a:cxnSpLocks/>
          </p:cNvCxnSpPr>
          <p:nvPr/>
        </p:nvCxnSpPr>
        <p:spPr>
          <a:xfrm flipV="1">
            <a:off x="5194417" y="2415902"/>
            <a:ext cx="4175257" cy="284502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Freeform 23">
            <a:extLst>
              <a:ext uri="{FF2B5EF4-FFF2-40B4-BE49-F238E27FC236}">
                <a16:creationId xmlns:a16="http://schemas.microsoft.com/office/drawing/2014/main" id="{F3A636BE-F798-FD41-8D1D-1A51ADBA89D9}"/>
              </a:ext>
            </a:extLst>
          </p:cNvPr>
          <p:cNvSpPr/>
          <p:nvPr/>
        </p:nvSpPr>
        <p:spPr>
          <a:xfrm rot="1311102">
            <a:off x="8217430" y="5376245"/>
            <a:ext cx="1140500" cy="649469"/>
          </a:xfrm>
          <a:custGeom>
            <a:avLst/>
            <a:gdLst>
              <a:gd name="connsiteX0" fmla="*/ 90742 w 4070665"/>
              <a:gd name="connsiteY0" fmla="*/ 2750181 h 2868843"/>
              <a:gd name="connsiteX1" fmla="*/ 139603 w 4070665"/>
              <a:gd name="connsiteY1" fmla="*/ 2806022 h 2868843"/>
              <a:gd name="connsiteX2" fmla="*/ 153564 w 4070665"/>
              <a:gd name="connsiteY2" fmla="*/ 2819982 h 2868843"/>
              <a:gd name="connsiteX3" fmla="*/ 160544 w 4070665"/>
              <a:gd name="connsiteY3" fmla="*/ 2840923 h 2868843"/>
              <a:gd name="connsiteX4" fmla="*/ 188465 w 4070665"/>
              <a:gd name="connsiteY4" fmla="*/ 2854883 h 2868843"/>
              <a:gd name="connsiteX5" fmla="*/ 216385 w 4070665"/>
              <a:gd name="connsiteY5" fmla="*/ 2861863 h 2868843"/>
              <a:gd name="connsiteX6" fmla="*/ 237326 w 4070665"/>
              <a:gd name="connsiteY6" fmla="*/ 2868843 h 2868843"/>
              <a:gd name="connsiteX7" fmla="*/ 300147 w 4070665"/>
              <a:gd name="connsiteY7" fmla="*/ 2854883 h 2868843"/>
              <a:gd name="connsiteX8" fmla="*/ 383909 w 4070665"/>
              <a:gd name="connsiteY8" fmla="*/ 2847903 h 2868843"/>
              <a:gd name="connsiteX9" fmla="*/ 432770 w 4070665"/>
              <a:gd name="connsiteY9" fmla="*/ 2840923 h 2868843"/>
              <a:gd name="connsiteX10" fmla="*/ 474651 w 4070665"/>
              <a:gd name="connsiteY10" fmla="*/ 2813002 h 2868843"/>
              <a:gd name="connsiteX11" fmla="*/ 523512 w 4070665"/>
              <a:gd name="connsiteY11" fmla="*/ 2792062 h 2868843"/>
              <a:gd name="connsiteX12" fmla="*/ 1067964 w 4070665"/>
              <a:gd name="connsiteY12" fmla="*/ 2813002 h 2868843"/>
              <a:gd name="connsiteX13" fmla="*/ 1570535 w 4070665"/>
              <a:gd name="connsiteY13" fmla="*/ 2833942 h 2868843"/>
              <a:gd name="connsiteX14" fmla="*/ 1682217 w 4070665"/>
              <a:gd name="connsiteY14" fmla="*/ 2840923 h 2868843"/>
              <a:gd name="connsiteX15" fmla="*/ 1738058 w 4070665"/>
              <a:gd name="connsiteY15" fmla="*/ 2854883 h 2868843"/>
              <a:gd name="connsiteX16" fmla="*/ 2010284 w 4070665"/>
              <a:gd name="connsiteY16" fmla="*/ 2868843 h 2868843"/>
              <a:gd name="connsiteX17" fmla="*/ 2219689 w 4070665"/>
              <a:gd name="connsiteY17" fmla="*/ 2861863 h 2868843"/>
              <a:gd name="connsiteX18" fmla="*/ 2303451 w 4070665"/>
              <a:gd name="connsiteY18" fmla="*/ 2840923 h 2868843"/>
              <a:gd name="connsiteX19" fmla="*/ 2387213 w 4070665"/>
              <a:gd name="connsiteY19" fmla="*/ 2806022 h 2868843"/>
              <a:gd name="connsiteX20" fmla="*/ 2415133 w 4070665"/>
              <a:gd name="connsiteY20" fmla="*/ 2792062 h 2868843"/>
              <a:gd name="connsiteX21" fmla="*/ 2436074 w 4070665"/>
              <a:gd name="connsiteY21" fmla="*/ 2771121 h 2868843"/>
              <a:gd name="connsiteX22" fmla="*/ 2457014 w 4070665"/>
              <a:gd name="connsiteY22" fmla="*/ 2764141 h 2868843"/>
              <a:gd name="connsiteX23" fmla="*/ 2484935 w 4070665"/>
              <a:gd name="connsiteY23" fmla="*/ 2750181 h 2868843"/>
              <a:gd name="connsiteX24" fmla="*/ 2512855 w 4070665"/>
              <a:gd name="connsiteY24" fmla="*/ 2715280 h 2868843"/>
              <a:gd name="connsiteX25" fmla="*/ 2519836 w 4070665"/>
              <a:gd name="connsiteY25" fmla="*/ 2694339 h 2868843"/>
              <a:gd name="connsiteX26" fmla="*/ 2533796 w 4070665"/>
              <a:gd name="connsiteY26" fmla="*/ 2638498 h 2868843"/>
              <a:gd name="connsiteX27" fmla="*/ 2526816 w 4070665"/>
              <a:gd name="connsiteY27" fmla="*/ 2603597 h 2868843"/>
              <a:gd name="connsiteX28" fmla="*/ 2512855 w 4070665"/>
              <a:gd name="connsiteY28" fmla="*/ 2582657 h 2868843"/>
              <a:gd name="connsiteX29" fmla="*/ 2505875 w 4070665"/>
              <a:gd name="connsiteY29" fmla="*/ 2561717 h 2868843"/>
              <a:gd name="connsiteX30" fmla="*/ 2498895 w 4070665"/>
              <a:gd name="connsiteY30" fmla="*/ 2498895 h 2868843"/>
              <a:gd name="connsiteX31" fmla="*/ 2491915 w 4070665"/>
              <a:gd name="connsiteY31" fmla="*/ 2477955 h 2868843"/>
              <a:gd name="connsiteX32" fmla="*/ 2484935 w 4070665"/>
              <a:gd name="connsiteY32" fmla="*/ 2457014 h 2868843"/>
              <a:gd name="connsiteX33" fmla="*/ 2498895 w 4070665"/>
              <a:gd name="connsiteY33" fmla="*/ 2401173 h 2868843"/>
              <a:gd name="connsiteX34" fmla="*/ 2491915 w 4070665"/>
              <a:gd name="connsiteY34" fmla="*/ 2373252 h 2868843"/>
              <a:gd name="connsiteX35" fmla="*/ 2477955 w 4070665"/>
              <a:gd name="connsiteY35" fmla="*/ 2331371 h 2868843"/>
              <a:gd name="connsiteX36" fmla="*/ 2463994 w 4070665"/>
              <a:gd name="connsiteY36" fmla="*/ 2282510 h 2868843"/>
              <a:gd name="connsiteX37" fmla="*/ 2450034 w 4070665"/>
              <a:gd name="connsiteY37" fmla="*/ 2261570 h 2868843"/>
              <a:gd name="connsiteX38" fmla="*/ 2443054 w 4070665"/>
              <a:gd name="connsiteY38" fmla="*/ 2240629 h 2868843"/>
              <a:gd name="connsiteX39" fmla="*/ 2415133 w 4070665"/>
              <a:gd name="connsiteY39" fmla="*/ 2205729 h 2868843"/>
              <a:gd name="connsiteX40" fmla="*/ 2401173 w 4070665"/>
              <a:gd name="connsiteY40" fmla="*/ 2177808 h 2868843"/>
              <a:gd name="connsiteX41" fmla="*/ 2380232 w 4070665"/>
              <a:gd name="connsiteY41" fmla="*/ 2156868 h 2868843"/>
              <a:gd name="connsiteX42" fmla="*/ 2366272 w 4070665"/>
              <a:gd name="connsiteY42" fmla="*/ 2135927 h 2868843"/>
              <a:gd name="connsiteX43" fmla="*/ 2345332 w 4070665"/>
              <a:gd name="connsiteY43" fmla="*/ 2114987 h 2868843"/>
              <a:gd name="connsiteX44" fmla="*/ 2331371 w 4070665"/>
              <a:gd name="connsiteY44" fmla="*/ 2094046 h 2868843"/>
              <a:gd name="connsiteX45" fmla="*/ 2310431 w 4070665"/>
              <a:gd name="connsiteY45" fmla="*/ 2066126 h 2868843"/>
              <a:gd name="connsiteX46" fmla="*/ 2296471 w 4070665"/>
              <a:gd name="connsiteY46" fmla="*/ 2045185 h 2868843"/>
              <a:gd name="connsiteX47" fmla="*/ 2254590 w 4070665"/>
              <a:gd name="connsiteY47" fmla="*/ 2003304 h 2868843"/>
              <a:gd name="connsiteX48" fmla="*/ 2240629 w 4070665"/>
              <a:gd name="connsiteY48" fmla="*/ 1989344 h 2868843"/>
              <a:gd name="connsiteX49" fmla="*/ 2198748 w 4070665"/>
              <a:gd name="connsiteY49" fmla="*/ 1919542 h 2868843"/>
              <a:gd name="connsiteX50" fmla="*/ 2177808 w 4070665"/>
              <a:gd name="connsiteY50" fmla="*/ 1898602 h 2868843"/>
              <a:gd name="connsiteX51" fmla="*/ 2163848 w 4070665"/>
              <a:gd name="connsiteY51" fmla="*/ 1877662 h 2868843"/>
              <a:gd name="connsiteX52" fmla="*/ 2128947 w 4070665"/>
              <a:gd name="connsiteY52" fmla="*/ 1842761 h 2868843"/>
              <a:gd name="connsiteX53" fmla="*/ 2101026 w 4070665"/>
              <a:gd name="connsiteY53" fmla="*/ 1779939 h 2868843"/>
              <a:gd name="connsiteX54" fmla="*/ 2094046 w 4070665"/>
              <a:gd name="connsiteY54" fmla="*/ 1758999 h 2868843"/>
              <a:gd name="connsiteX55" fmla="*/ 2080086 w 4070665"/>
              <a:gd name="connsiteY55" fmla="*/ 1738058 h 2868843"/>
              <a:gd name="connsiteX56" fmla="*/ 2128947 w 4070665"/>
              <a:gd name="connsiteY56" fmla="*/ 1710138 h 2868843"/>
              <a:gd name="connsiteX57" fmla="*/ 2254590 w 4070665"/>
              <a:gd name="connsiteY57" fmla="*/ 1724098 h 2868843"/>
              <a:gd name="connsiteX58" fmla="*/ 2401173 w 4070665"/>
              <a:gd name="connsiteY58" fmla="*/ 1738058 h 2868843"/>
              <a:gd name="connsiteX59" fmla="*/ 2450034 w 4070665"/>
              <a:gd name="connsiteY59" fmla="*/ 1752019 h 2868843"/>
              <a:gd name="connsiteX60" fmla="*/ 2477955 w 4070665"/>
              <a:gd name="connsiteY60" fmla="*/ 1765979 h 2868843"/>
              <a:gd name="connsiteX61" fmla="*/ 2512855 w 4070665"/>
              <a:gd name="connsiteY61" fmla="*/ 1779939 h 2868843"/>
              <a:gd name="connsiteX62" fmla="*/ 2533796 w 4070665"/>
              <a:gd name="connsiteY62" fmla="*/ 1786920 h 2868843"/>
              <a:gd name="connsiteX63" fmla="*/ 2561716 w 4070665"/>
              <a:gd name="connsiteY63" fmla="*/ 1800880 h 2868843"/>
              <a:gd name="connsiteX64" fmla="*/ 2645478 w 4070665"/>
              <a:gd name="connsiteY64" fmla="*/ 1828800 h 2868843"/>
              <a:gd name="connsiteX65" fmla="*/ 2666419 w 4070665"/>
              <a:gd name="connsiteY65" fmla="*/ 1835781 h 2868843"/>
              <a:gd name="connsiteX66" fmla="*/ 2722260 w 4070665"/>
              <a:gd name="connsiteY66" fmla="*/ 1842761 h 2868843"/>
              <a:gd name="connsiteX67" fmla="*/ 2785081 w 4070665"/>
              <a:gd name="connsiteY67" fmla="*/ 1975384 h 2868843"/>
              <a:gd name="connsiteX68" fmla="*/ 2799042 w 4070665"/>
              <a:gd name="connsiteY68" fmla="*/ 2003304 h 2868843"/>
              <a:gd name="connsiteX69" fmla="*/ 2819982 w 4070665"/>
              <a:gd name="connsiteY69" fmla="*/ 1968404 h 2868843"/>
              <a:gd name="connsiteX70" fmla="*/ 2847903 w 4070665"/>
              <a:gd name="connsiteY70" fmla="*/ 1912562 h 2868843"/>
              <a:gd name="connsiteX71" fmla="*/ 2868843 w 4070665"/>
              <a:gd name="connsiteY71" fmla="*/ 1905582 h 2868843"/>
              <a:gd name="connsiteX72" fmla="*/ 2924684 w 4070665"/>
              <a:gd name="connsiteY72" fmla="*/ 1891622 h 2868843"/>
              <a:gd name="connsiteX73" fmla="*/ 2959585 w 4070665"/>
              <a:gd name="connsiteY73" fmla="*/ 1877662 h 2868843"/>
              <a:gd name="connsiteX74" fmla="*/ 3029387 w 4070665"/>
              <a:gd name="connsiteY74" fmla="*/ 1863701 h 2868843"/>
              <a:gd name="connsiteX75" fmla="*/ 3022406 w 4070665"/>
              <a:gd name="connsiteY75" fmla="*/ 1884642 h 2868843"/>
              <a:gd name="connsiteX76" fmla="*/ 2757161 w 4070665"/>
              <a:gd name="connsiteY76" fmla="*/ 1884642 h 2868843"/>
              <a:gd name="connsiteX77" fmla="*/ 2785081 w 4070665"/>
              <a:gd name="connsiteY77" fmla="*/ 1842761 h 2868843"/>
              <a:gd name="connsiteX78" fmla="*/ 2833942 w 4070665"/>
              <a:gd name="connsiteY78" fmla="*/ 1800880 h 2868843"/>
              <a:gd name="connsiteX79" fmla="*/ 2868843 w 4070665"/>
              <a:gd name="connsiteY79" fmla="*/ 1758999 h 2868843"/>
              <a:gd name="connsiteX80" fmla="*/ 2896764 w 4070665"/>
              <a:gd name="connsiteY80" fmla="*/ 1738058 h 2868843"/>
              <a:gd name="connsiteX81" fmla="*/ 2945625 w 4070665"/>
              <a:gd name="connsiteY81" fmla="*/ 1668257 h 2868843"/>
              <a:gd name="connsiteX82" fmla="*/ 2973545 w 4070665"/>
              <a:gd name="connsiteY82" fmla="*/ 1619396 h 2868843"/>
              <a:gd name="connsiteX83" fmla="*/ 2994486 w 4070665"/>
              <a:gd name="connsiteY83" fmla="*/ 1591475 h 2868843"/>
              <a:gd name="connsiteX84" fmla="*/ 3050327 w 4070665"/>
              <a:gd name="connsiteY84" fmla="*/ 1507713 h 2868843"/>
              <a:gd name="connsiteX85" fmla="*/ 3078248 w 4070665"/>
              <a:gd name="connsiteY85" fmla="*/ 1465833 h 2868843"/>
              <a:gd name="connsiteX86" fmla="*/ 3099188 w 4070665"/>
              <a:gd name="connsiteY86" fmla="*/ 1430932 h 2868843"/>
              <a:gd name="connsiteX87" fmla="*/ 3134089 w 4070665"/>
              <a:gd name="connsiteY87" fmla="*/ 1382071 h 2868843"/>
              <a:gd name="connsiteX88" fmla="*/ 3189930 w 4070665"/>
              <a:gd name="connsiteY88" fmla="*/ 1284349 h 2868843"/>
              <a:gd name="connsiteX89" fmla="*/ 3210871 w 4070665"/>
              <a:gd name="connsiteY89" fmla="*/ 1249448 h 2868843"/>
              <a:gd name="connsiteX90" fmla="*/ 3245771 w 4070665"/>
              <a:gd name="connsiteY90" fmla="*/ 1200587 h 2868843"/>
              <a:gd name="connsiteX91" fmla="*/ 3350474 w 4070665"/>
              <a:gd name="connsiteY91" fmla="*/ 1074944 h 2868843"/>
              <a:gd name="connsiteX92" fmla="*/ 3385374 w 4070665"/>
              <a:gd name="connsiteY92" fmla="*/ 1033063 h 2868843"/>
              <a:gd name="connsiteX93" fmla="*/ 3434236 w 4070665"/>
              <a:gd name="connsiteY93" fmla="*/ 963262 h 2868843"/>
              <a:gd name="connsiteX94" fmla="*/ 3462156 w 4070665"/>
              <a:gd name="connsiteY94" fmla="*/ 935341 h 2868843"/>
              <a:gd name="connsiteX95" fmla="*/ 3483097 w 4070665"/>
              <a:gd name="connsiteY95" fmla="*/ 907420 h 2868843"/>
              <a:gd name="connsiteX96" fmla="*/ 3517997 w 4070665"/>
              <a:gd name="connsiteY96" fmla="*/ 872520 h 2868843"/>
              <a:gd name="connsiteX97" fmla="*/ 3552898 w 4070665"/>
              <a:gd name="connsiteY97" fmla="*/ 830639 h 2868843"/>
              <a:gd name="connsiteX98" fmla="*/ 3629680 w 4070665"/>
              <a:gd name="connsiteY98" fmla="*/ 753857 h 2868843"/>
              <a:gd name="connsiteX99" fmla="*/ 3664581 w 4070665"/>
              <a:gd name="connsiteY99" fmla="*/ 711976 h 2868843"/>
              <a:gd name="connsiteX100" fmla="*/ 3699481 w 4070665"/>
              <a:gd name="connsiteY100" fmla="*/ 677075 h 2868843"/>
              <a:gd name="connsiteX101" fmla="*/ 3748342 w 4070665"/>
              <a:gd name="connsiteY101" fmla="*/ 614254 h 2868843"/>
              <a:gd name="connsiteX102" fmla="*/ 3769283 w 4070665"/>
              <a:gd name="connsiteY102" fmla="*/ 593313 h 2868843"/>
              <a:gd name="connsiteX103" fmla="*/ 3783243 w 4070665"/>
              <a:gd name="connsiteY103" fmla="*/ 565393 h 2868843"/>
              <a:gd name="connsiteX104" fmla="*/ 3804184 w 4070665"/>
              <a:gd name="connsiteY104" fmla="*/ 537472 h 2868843"/>
              <a:gd name="connsiteX105" fmla="*/ 3818144 w 4070665"/>
              <a:gd name="connsiteY105" fmla="*/ 516532 h 2868843"/>
              <a:gd name="connsiteX106" fmla="*/ 3839084 w 4070665"/>
              <a:gd name="connsiteY106" fmla="*/ 495591 h 2868843"/>
              <a:gd name="connsiteX107" fmla="*/ 3860025 w 4070665"/>
              <a:gd name="connsiteY107" fmla="*/ 460691 h 2868843"/>
              <a:gd name="connsiteX108" fmla="*/ 3894926 w 4070665"/>
              <a:gd name="connsiteY108" fmla="*/ 425790 h 2868843"/>
              <a:gd name="connsiteX109" fmla="*/ 3978687 w 4070665"/>
              <a:gd name="connsiteY109" fmla="*/ 321088 h 2868843"/>
              <a:gd name="connsiteX110" fmla="*/ 4006608 w 4070665"/>
              <a:gd name="connsiteY110" fmla="*/ 279207 h 2868843"/>
              <a:gd name="connsiteX111" fmla="*/ 4034529 w 4070665"/>
              <a:gd name="connsiteY111" fmla="*/ 251286 h 2868843"/>
              <a:gd name="connsiteX112" fmla="*/ 4055469 w 4070665"/>
              <a:gd name="connsiteY112" fmla="*/ 223365 h 2868843"/>
              <a:gd name="connsiteX113" fmla="*/ 4048489 w 4070665"/>
              <a:gd name="connsiteY113" fmla="*/ 167524 h 2868843"/>
              <a:gd name="connsiteX114" fmla="*/ 4048489 w 4070665"/>
              <a:gd name="connsiteY114" fmla="*/ 83762 h 2868843"/>
              <a:gd name="connsiteX115" fmla="*/ 4020568 w 4070665"/>
              <a:gd name="connsiteY115" fmla="*/ 27921 h 2868843"/>
              <a:gd name="connsiteX116" fmla="*/ 3978687 w 4070665"/>
              <a:gd name="connsiteY116" fmla="*/ 20941 h 2868843"/>
              <a:gd name="connsiteX117" fmla="*/ 3922846 w 4070665"/>
              <a:gd name="connsiteY117" fmla="*/ 6981 h 2868843"/>
              <a:gd name="connsiteX118" fmla="*/ 3901906 w 4070665"/>
              <a:gd name="connsiteY118" fmla="*/ 0 h 2868843"/>
              <a:gd name="connsiteX119" fmla="*/ 3860025 w 4070665"/>
              <a:gd name="connsiteY119" fmla="*/ 13961 h 2868843"/>
              <a:gd name="connsiteX120" fmla="*/ 3839084 w 4070665"/>
              <a:gd name="connsiteY120" fmla="*/ 27921 h 2868843"/>
              <a:gd name="connsiteX121" fmla="*/ 3769283 w 4070665"/>
              <a:gd name="connsiteY121" fmla="*/ 48862 h 2868843"/>
              <a:gd name="connsiteX122" fmla="*/ 3685521 w 4070665"/>
              <a:gd name="connsiteY122" fmla="*/ 55842 h 2868843"/>
              <a:gd name="connsiteX123" fmla="*/ 3531958 w 4070665"/>
              <a:gd name="connsiteY123" fmla="*/ 83762 h 2868843"/>
              <a:gd name="connsiteX124" fmla="*/ 3448196 w 4070665"/>
              <a:gd name="connsiteY124" fmla="*/ 97723 h 2868843"/>
              <a:gd name="connsiteX125" fmla="*/ 3364434 w 4070665"/>
              <a:gd name="connsiteY125" fmla="*/ 104703 h 2868843"/>
              <a:gd name="connsiteX126" fmla="*/ 3273692 w 4070665"/>
              <a:gd name="connsiteY126" fmla="*/ 118663 h 2868843"/>
              <a:gd name="connsiteX127" fmla="*/ 3148049 w 4070665"/>
              <a:gd name="connsiteY127" fmla="*/ 132623 h 2868843"/>
              <a:gd name="connsiteX128" fmla="*/ 3078248 w 4070665"/>
              <a:gd name="connsiteY128" fmla="*/ 146584 h 2868843"/>
              <a:gd name="connsiteX129" fmla="*/ 3015426 w 4070665"/>
              <a:gd name="connsiteY129" fmla="*/ 153564 h 2868843"/>
              <a:gd name="connsiteX130" fmla="*/ 2966565 w 4070665"/>
              <a:gd name="connsiteY130" fmla="*/ 167524 h 2868843"/>
              <a:gd name="connsiteX131" fmla="*/ 2931665 w 4070665"/>
              <a:gd name="connsiteY131" fmla="*/ 174504 h 2868843"/>
              <a:gd name="connsiteX132" fmla="*/ 2854883 w 4070665"/>
              <a:gd name="connsiteY132" fmla="*/ 188465 h 2868843"/>
              <a:gd name="connsiteX133" fmla="*/ 2750181 w 4070665"/>
              <a:gd name="connsiteY133" fmla="*/ 230346 h 2868843"/>
              <a:gd name="connsiteX134" fmla="*/ 2708300 w 4070665"/>
              <a:gd name="connsiteY134" fmla="*/ 244306 h 2868843"/>
              <a:gd name="connsiteX135" fmla="*/ 2582657 w 4070665"/>
              <a:gd name="connsiteY135" fmla="*/ 293167 h 2868843"/>
              <a:gd name="connsiteX136" fmla="*/ 2526816 w 4070665"/>
              <a:gd name="connsiteY136" fmla="*/ 314107 h 2868843"/>
              <a:gd name="connsiteX137" fmla="*/ 2429094 w 4070665"/>
              <a:gd name="connsiteY137" fmla="*/ 342028 h 2868843"/>
              <a:gd name="connsiteX138" fmla="*/ 2156868 w 4070665"/>
              <a:gd name="connsiteY138" fmla="*/ 397869 h 2868843"/>
              <a:gd name="connsiteX139" fmla="*/ 1982364 w 4070665"/>
              <a:gd name="connsiteY139" fmla="*/ 432770 h 2868843"/>
              <a:gd name="connsiteX140" fmla="*/ 1891622 w 4070665"/>
              <a:gd name="connsiteY140" fmla="*/ 474651 h 2868843"/>
              <a:gd name="connsiteX141" fmla="*/ 1842761 w 4070665"/>
              <a:gd name="connsiteY141" fmla="*/ 502571 h 2868843"/>
              <a:gd name="connsiteX142" fmla="*/ 1800880 w 4070665"/>
              <a:gd name="connsiteY142" fmla="*/ 523512 h 2868843"/>
              <a:gd name="connsiteX143" fmla="*/ 1696177 w 4070665"/>
              <a:gd name="connsiteY143" fmla="*/ 586333 h 2868843"/>
              <a:gd name="connsiteX144" fmla="*/ 1549594 w 4070665"/>
              <a:gd name="connsiteY144" fmla="*/ 663115 h 2868843"/>
              <a:gd name="connsiteX145" fmla="*/ 1500733 w 4070665"/>
              <a:gd name="connsiteY145" fmla="*/ 684055 h 2868843"/>
              <a:gd name="connsiteX146" fmla="*/ 1472813 w 4070665"/>
              <a:gd name="connsiteY146" fmla="*/ 704996 h 2868843"/>
              <a:gd name="connsiteX147" fmla="*/ 1403011 w 4070665"/>
              <a:gd name="connsiteY147" fmla="*/ 746877 h 2868843"/>
              <a:gd name="connsiteX148" fmla="*/ 1368110 w 4070665"/>
              <a:gd name="connsiteY148" fmla="*/ 774797 h 2868843"/>
              <a:gd name="connsiteX149" fmla="*/ 1340190 w 4070665"/>
              <a:gd name="connsiteY149" fmla="*/ 802718 h 2868843"/>
              <a:gd name="connsiteX150" fmla="*/ 1277368 w 4070665"/>
              <a:gd name="connsiteY150" fmla="*/ 851579 h 2868843"/>
              <a:gd name="connsiteX151" fmla="*/ 1235487 w 4070665"/>
              <a:gd name="connsiteY151" fmla="*/ 886480 h 2868843"/>
              <a:gd name="connsiteX152" fmla="*/ 1200587 w 4070665"/>
              <a:gd name="connsiteY152" fmla="*/ 928361 h 2868843"/>
              <a:gd name="connsiteX153" fmla="*/ 1172666 w 4070665"/>
              <a:gd name="connsiteY153" fmla="*/ 949301 h 2868843"/>
              <a:gd name="connsiteX154" fmla="*/ 1109845 w 4070665"/>
              <a:gd name="connsiteY154" fmla="*/ 1026083 h 2868843"/>
              <a:gd name="connsiteX155" fmla="*/ 1033063 w 4070665"/>
              <a:gd name="connsiteY155" fmla="*/ 1102865 h 2868843"/>
              <a:gd name="connsiteX156" fmla="*/ 956281 w 4070665"/>
              <a:gd name="connsiteY156" fmla="*/ 1165686 h 2868843"/>
              <a:gd name="connsiteX157" fmla="*/ 872519 w 4070665"/>
              <a:gd name="connsiteY157" fmla="*/ 1242468 h 2868843"/>
              <a:gd name="connsiteX158" fmla="*/ 809698 w 4070665"/>
              <a:gd name="connsiteY158" fmla="*/ 1305289 h 2868843"/>
              <a:gd name="connsiteX159" fmla="*/ 774797 w 4070665"/>
              <a:gd name="connsiteY159" fmla="*/ 1340190 h 2868843"/>
              <a:gd name="connsiteX160" fmla="*/ 739897 w 4070665"/>
              <a:gd name="connsiteY160" fmla="*/ 1382071 h 2868843"/>
              <a:gd name="connsiteX161" fmla="*/ 663115 w 4070665"/>
              <a:gd name="connsiteY161" fmla="*/ 1444892 h 2868843"/>
              <a:gd name="connsiteX162" fmla="*/ 586333 w 4070665"/>
              <a:gd name="connsiteY162" fmla="*/ 1521674 h 2868843"/>
              <a:gd name="connsiteX163" fmla="*/ 551432 w 4070665"/>
              <a:gd name="connsiteY163" fmla="*/ 1556575 h 2868843"/>
              <a:gd name="connsiteX164" fmla="*/ 523512 w 4070665"/>
              <a:gd name="connsiteY164" fmla="*/ 1577515 h 2868843"/>
              <a:gd name="connsiteX165" fmla="*/ 488611 w 4070665"/>
              <a:gd name="connsiteY165" fmla="*/ 1619396 h 2868843"/>
              <a:gd name="connsiteX166" fmla="*/ 453710 w 4070665"/>
              <a:gd name="connsiteY166" fmla="*/ 1654297 h 2868843"/>
              <a:gd name="connsiteX167" fmla="*/ 335048 w 4070665"/>
              <a:gd name="connsiteY167" fmla="*/ 1779939 h 2868843"/>
              <a:gd name="connsiteX168" fmla="*/ 195445 w 4070665"/>
              <a:gd name="connsiteY168" fmla="*/ 1926523 h 2868843"/>
              <a:gd name="connsiteX169" fmla="*/ 146584 w 4070665"/>
              <a:gd name="connsiteY169" fmla="*/ 1982364 h 2868843"/>
              <a:gd name="connsiteX170" fmla="*/ 41881 w 4070665"/>
              <a:gd name="connsiteY170" fmla="*/ 2142907 h 2868843"/>
              <a:gd name="connsiteX171" fmla="*/ 27921 w 4070665"/>
              <a:gd name="connsiteY171" fmla="*/ 2177808 h 2868843"/>
              <a:gd name="connsiteX172" fmla="*/ 0 w 4070665"/>
              <a:gd name="connsiteY172" fmla="*/ 2226669 h 2868843"/>
              <a:gd name="connsiteX173" fmla="*/ 6981 w 4070665"/>
              <a:gd name="connsiteY173" fmla="*/ 2254590 h 2868843"/>
              <a:gd name="connsiteX174" fmla="*/ 34901 w 4070665"/>
              <a:gd name="connsiteY174" fmla="*/ 2289491 h 2868843"/>
              <a:gd name="connsiteX175" fmla="*/ 55842 w 4070665"/>
              <a:gd name="connsiteY175" fmla="*/ 2331371 h 2868843"/>
              <a:gd name="connsiteX176" fmla="*/ 48861 w 4070665"/>
              <a:gd name="connsiteY176" fmla="*/ 2610578 h 2868843"/>
              <a:gd name="connsiteX177" fmla="*/ 55842 w 4070665"/>
              <a:gd name="connsiteY177" fmla="*/ 2708300 h 2868843"/>
              <a:gd name="connsiteX178" fmla="*/ 90742 w 4070665"/>
              <a:gd name="connsiteY178" fmla="*/ 2750181 h 2868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4070665" h="2868843">
                <a:moveTo>
                  <a:pt x="90742" y="2750181"/>
                </a:moveTo>
                <a:cubicBezTo>
                  <a:pt x="104702" y="2766468"/>
                  <a:pt x="123057" y="2787638"/>
                  <a:pt x="139603" y="2806022"/>
                </a:cubicBezTo>
                <a:cubicBezTo>
                  <a:pt x="144006" y="2810914"/>
                  <a:pt x="150178" y="2814339"/>
                  <a:pt x="153564" y="2819982"/>
                </a:cubicBezTo>
                <a:cubicBezTo>
                  <a:pt x="157350" y="2826291"/>
                  <a:pt x="155341" y="2835720"/>
                  <a:pt x="160544" y="2840923"/>
                </a:cubicBezTo>
                <a:cubicBezTo>
                  <a:pt x="167902" y="2848281"/>
                  <a:pt x="178722" y="2851229"/>
                  <a:pt x="188465" y="2854883"/>
                </a:cubicBezTo>
                <a:cubicBezTo>
                  <a:pt x="197447" y="2858251"/>
                  <a:pt x="207161" y="2859228"/>
                  <a:pt x="216385" y="2861863"/>
                </a:cubicBezTo>
                <a:cubicBezTo>
                  <a:pt x="223460" y="2863884"/>
                  <a:pt x="230346" y="2866516"/>
                  <a:pt x="237326" y="2868843"/>
                </a:cubicBezTo>
                <a:cubicBezTo>
                  <a:pt x="254465" y="2864558"/>
                  <a:pt x="283407" y="2856852"/>
                  <a:pt x="300147" y="2854883"/>
                </a:cubicBezTo>
                <a:cubicBezTo>
                  <a:pt x="327973" y="2851609"/>
                  <a:pt x="356045" y="2850836"/>
                  <a:pt x="383909" y="2847903"/>
                </a:cubicBezTo>
                <a:cubicBezTo>
                  <a:pt x="400271" y="2846181"/>
                  <a:pt x="416483" y="2843250"/>
                  <a:pt x="432770" y="2840923"/>
                </a:cubicBezTo>
                <a:cubicBezTo>
                  <a:pt x="446730" y="2831616"/>
                  <a:pt x="458734" y="2818308"/>
                  <a:pt x="474651" y="2813002"/>
                </a:cubicBezTo>
                <a:cubicBezTo>
                  <a:pt x="505462" y="2802732"/>
                  <a:pt x="489010" y="2809312"/>
                  <a:pt x="523512" y="2792062"/>
                </a:cubicBezTo>
                <a:cubicBezTo>
                  <a:pt x="778649" y="2809071"/>
                  <a:pt x="576054" y="2796786"/>
                  <a:pt x="1067964" y="2813002"/>
                </a:cubicBezTo>
                <a:lnTo>
                  <a:pt x="1570535" y="2833942"/>
                </a:lnTo>
                <a:lnTo>
                  <a:pt x="1682217" y="2840923"/>
                </a:lnTo>
                <a:cubicBezTo>
                  <a:pt x="1700831" y="2845576"/>
                  <a:pt x="1719163" y="2851549"/>
                  <a:pt x="1738058" y="2854883"/>
                </a:cubicBezTo>
                <a:cubicBezTo>
                  <a:pt x="1809911" y="2867563"/>
                  <a:pt x="1979973" y="2867833"/>
                  <a:pt x="2010284" y="2868843"/>
                </a:cubicBezTo>
                <a:cubicBezTo>
                  <a:pt x="2080086" y="2866516"/>
                  <a:pt x="2150163" y="2868484"/>
                  <a:pt x="2219689" y="2861863"/>
                </a:cubicBezTo>
                <a:cubicBezTo>
                  <a:pt x="2248339" y="2859134"/>
                  <a:pt x="2275530" y="2847903"/>
                  <a:pt x="2303451" y="2840923"/>
                </a:cubicBezTo>
                <a:cubicBezTo>
                  <a:pt x="2351554" y="2828897"/>
                  <a:pt x="2322805" y="2838225"/>
                  <a:pt x="2387213" y="2806022"/>
                </a:cubicBezTo>
                <a:cubicBezTo>
                  <a:pt x="2396520" y="2801369"/>
                  <a:pt x="2407775" y="2799420"/>
                  <a:pt x="2415133" y="2792062"/>
                </a:cubicBezTo>
                <a:cubicBezTo>
                  <a:pt x="2422113" y="2785082"/>
                  <a:pt x="2427860" y="2776597"/>
                  <a:pt x="2436074" y="2771121"/>
                </a:cubicBezTo>
                <a:cubicBezTo>
                  <a:pt x="2442196" y="2767040"/>
                  <a:pt x="2450251" y="2767039"/>
                  <a:pt x="2457014" y="2764141"/>
                </a:cubicBezTo>
                <a:cubicBezTo>
                  <a:pt x="2466578" y="2760042"/>
                  <a:pt x="2475628" y="2754834"/>
                  <a:pt x="2484935" y="2750181"/>
                </a:cubicBezTo>
                <a:cubicBezTo>
                  <a:pt x="2497919" y="2737196"/>
                  <a:pt x="2504050" y="2732890"/>
                  <a:pt x="2512855" y="2715280"/>
                </a:cubicBezTo>
                <a:cubicBezTo>
                  <a:pt x="2516146" y="2708699"/>
                  <a:pt x="2517900" y="2701438"/>
                  <a:pt x="2519836" y="2694339"/>
                </a:cubicBezTo>
                <a:cubicBezTo>
                  <a:pt x="2524884" y="2675829"/>
                  <a:pt x="2533796" y="2638498"/>
                  <a:pt x="2533796" y="2638498"/>
                </a:cubicBezTo>
                <a:cubicBezTo>
                  <a:pt x="2531469" y="2626864"/>
                  <a:pt x="2530982" y="2614706"/>
                  <a:pt x="2526816" y="2603597"/>
                </a:cubicBezTo>
                <a:cubicBezTo>
                  <a:pt x="2523870" y="2595742"/>
                  <a:pt x="2516607" y="2590160"/>
                  <a:pt x="2512855" y="2582657"/>
                </a:cubicBezTo>
                <a:cubicBezTo>
                  <a:pt x="2509564" y="2576076"/>
                  <a:pt x="2508202" y="2568697"/>
                  <a:pt x="2505875" y="2561717"/>
                </a:cubicBezTo>
                <a:cubicBezTo>
                  <a:pt x="2517508" y="2526816"/>
                  <a:pt x="2515182" y="2547756"/>
                  <a:pt x="2498895" y="2498895"/>
                </a:cubicBezTo>
                <a:lnTo>
                  <a:pt x="2491915" y="2477955"/>
                </a:lnTo>
                <a:lnTo>
                  <a:pt x="2484935" y="2457014"/>
                </a:lnTo>
                <a:cubicBezTo>
                  <a:pt x="2489588" y="2438400"/>
                  <a:pt x="2497302" y="2420293"/>
                  <a:pt x="2498895" y="2401173"/>
                </a:cubicBezTo>
                <a:cubicBezTo>
                  <a:pt x="2499692" y="2391613"/>
                  <a:pt x="2494672" y="2382441"/>
                  <a:pt x="2491915" y="2373252"/>
                </a:cubicBezTo>
                <a:cubicBezTo>
                  <a:pt x="2487687" y="2359157"/>
                  <a:pt x="2481525" y="2345647"/>
                  <a:pt x="2477955" y="2331371"/>
                </a:cubicBezTo>
                <a:cubicBezTo>
                  <a:pt x="2475720" y="2322431"/>
                  <a:pt x="2468999" y="2292520"/>
                  <a:pt x="2463994" y="2282510"/>
                </a:cubicBezTo>
                <a:cubicBezTo>
                  <a:pt x="2460242" y="2275007"/>
                  <a:pt x="2454687" y="2268550"/>
                  <a:pt x="2450034" y="2261570"/>
                </a:cubicBezTo>
                <a:cubicBezTo>
                  <a:pt x="2447707" y="2254590"/>
                  <a:pt x="2446344" y="2247210"/>
                  <a:pt x="2443054" y="2240629"/>
                </a:cubicBezTo>
                <a:cubicBezTo>
                  <a:pt x="2434249" y="2223018"/>
                  <a:pt x="2428119" y="2218714"/>
                  <a:pt x="2415133" y="2205729"/>
                </a:cubicBezTo>
                <a:cubicBezTo>
                  <a:pt x="2410480" y="2196422"/>
                  <a:pt x="2407221" y="2186275"/>
                  <a:pt x="2401173" y="2177808"/>
                </a:cubicBezTo>
                <a:cubicBezTo>
                  <a:pt x="2395435" y="2169775"/>
                  <a:pt x="2386552" y="2164451"/>
                  <a:pt x="2380232" y="2156868"/>
                </a:cubicBezTo>
                <a:cubicBezTo>
                  <a:pt x="2374861" y="2150423"/>
                  <a:pt x="2371643" y="2142372"/>
                  <a:pt x="2366272" y="2135927"/>
                </a:cubicBezTo>
                <a:cubicBezTo>
                  <a:pt x="2359953" y="2128344"/>
                  <a:pt x="2351651" y="2122570"/>
                  <a:pt x="2345332" y="2114987"/>
                </a:cubicBezTo>
                <a:cubicBezTo>
                  <a:pt x="2339961" y="2108542"/>
                  <a:pt x="2336247" y="2100873"/>
                  <a:pt x="2331371" y="2094046"/>
                </a:cubicBezTo>
                <a:cubicBezTo>
                  <a:pt x="2324609" y="2084580"/>
                  <a:pt x="2317193" y="2075592"/>
                  <a:pt x="2310431" y="2066126"/>
                </a:cubicBezTo>
                <a:cubicBezTo>
                  <a:pt x="2305555" y="2059299"/>
                  <a:pt x="2302044" y="2051455"/>
                  <a:pt x="2296471" y="2045185"/>
                </a:cubicBezTo>
                <a:cubicBezTo>
                  <a:pt x="2283355" y="2030429"/>
                  <a:pt x="2268550" y="2017264"/>
                  <a:pt x="2254590" y="2003304"/>
                </a:cubicBezTo>
                <a:lnTo>
                  <a:pt x="2240629" y="1989344"/>
                </a:lnTo>
                <a:cubicBezTo>
                  <a:pt x="2229612" y="1967310"/>
                  <a:pt x="2215596" y="1936390"/>
                  <a:pt x="2198748" y="1919542"/>
                </a:cubicBezTo>
                <a:cubicBezTo>
                  <a:pt x="2191768" y="1912562"/>
                  <a:pt x="2184127" y="1906185"/>
                  <a:pt x="2177808" y="1898602"/>
                </a:cubicBezTo>
                <a:cubicBezTo>
                  <a:pt x="2172438" y="1892157"/>
                  <a:pt x="2169372" y="1883975"/>
                  <a:pt x="2163848" y="1877662"/>
                </a:cubicBezTo>
                <a:cubicBezTo>
                  <a:pt x="2153014" y="1865280"/>
                  <a:pt x="2138073" y="1856450"/>
                  <a:pt x="2128947" y="1842761"/>
                </a:cubicBezTo>
                <a:cubicBezTo>
                  <a:pt x="2106825" y="1809576"/>
                  <a:pt x="2117639" y="1829778"/>
                  <a:pt x="2101026" y="1779939"/>
                </a:cubicBezTo>
                <a:cubicBezTo>
                  <a:pt x="2098699" y="1772959"/>
                  <a:pt x="2098127" y="1765121"/>
                  <a:pt x="2094046" y="1758999"/>
                </a:cubicBezTo>
                <a:lnTo>
                  <a:pt x="2080086" y="1738058"/>
                </a:lnTo>
                <a:cubicBezTo>
                  <a:pt x="2089122" y="1732034"/>
                  <a:pt x="2119027" y="1710847"/>
                  <a:pt x="2128947" y="1710138"/>
                </a:cubicBezTo>
                <a:cubicBezTo>
                  <a:pt x="2140205" y="1709334"/>
                  <a:pt x="2237485" y="1721960"/>
                  <a:pt x="2254590" y="1724098"/>
                </a:cubicBezTo>
                <a:cubicBezTo>
                  <a:pt x="2337388" y="1744798"/>
                  <a:pt x="2205036" y="1713540"/>
                  <a:pt x="2401173" y="1738058"/>
                </a:cubicBezTo>
                <a:cubicBezTo>
                  <a:pt x="2417981" y="1740159"/>
                  <a:pt x="2434115" y="1746230"/>
                  <a:pt x="2450034" y="1752019"/>
                </a:cubicBezTo>
                <a:cubicBezTo>
                  <a:pt x="2459813" y="1755575"/>
                  <a:pt x="2468446" y="1761753"/>
                  <a:pt x="2477955" y="1765979"/>
                </a:cubicBezTo>
                <a:cubicBezTo>
                  <a:pt x="2489405" y="1771068"/>
                  <a:pt x="2501123" y="1775539"/>
                  <a:pt x="2512855" y="1779939"/>
                </a:cubicBezTo>
                <a:cubicBezTo>
                  <a:pt x="2519744" y="1782523"/>
                  <a:pt x="2527033" y="1784021"/>
                  <a:pt x="2533796" y="1786920"/>
                </a:cubicBezTo>
                <a:cubicBezTo>
                  <a:pt x="2543360" y="1791019"/>
                  <a:pt x="2551973" y="1797227"/>
                  <a:pt x="2561716" y="1800880"/>
                </a:cubicBezTo>
                <a:cubicBezTo>
                  <a:pt x="2589273" y="1811214"/>
                  <a:pt x="2617557" y="1819493"/>
                  <a:pt x="2645478" y="1828800"/>
                </a:cubicBezTo>
                <a:cubicBezTo>
                  <a:pt x="2652458" y="1831127"/>
                  <a:pt x="2659118" y="1834868"/>
                  <a:pt x="2666419" y="1835781"/>
                </a:cubicBezTo>
                <a:lnTo>
                  <a:pt x="2722260" y="1842761"/>
                </a:lnTo>
                <a:cubicBezTo>
                  <a:pt x="2749744" y="1911473"/>
                  <a:pt x="2730620" y="1866464"/>
                  <a:pt x="2785081" y="1975384"/>
                </a:cubicBezTo>
                <a:lnTo>
                  <a:pt x="2799042" y="2003304"/>
                </a:lnTo>
                <a:cubicBezTo>
                  <a:pt x="2806022" y="1991671"/>
                  <a:pt x="2814944" y="1981000"/>
                  <a:pt x="2819982" y="1968404"/>
                </a:cubicBezTo>
                <a:cubicBezTo>
                  <a:pt x="2834648" y="1931739"/>
                  <a:pt x="2813789" y="1935305"/>
                  <a:pt x="2847903" y="1912562"/>
                </a:cubicBezTo>
                <a:cubicBezTo>
                  <a:pt x="2854025" y="1908481"/>
                  <a:pt x="2861745" y="1907518"/>
                  <a:pt x="2868843" y="1905582"/>
                </a:cubicBezTo>
                <a:cubicBezTo>
                  <a:pt x="2887353" y="1900534"/>
                  <a:pt x="2906870" y="1898748"/>
                  <a:pt x="2924684" y="1891622"/>
                </a:cubicBezTo>
                <a:cubicBezTo>
                  <a:pt x="2936318" y="1886969"/>
                  <a:pt x="2947478" y="1880890"/>
                  <a:pt x="2959585" y="1877662"/>
                </a:cubicBezTo>
                <a:cubicBezTo>
                  <a:pt x="2982512" y="1871548"/>
                  <a:pt x="3029387" y="1863701"/>
                  <a:pt x="3029387" y="1863701"/>
                </a:cubicBezTo>
                <a:cubicBezTo>
                  <a:pt x="3027060" y="1870681"/>
                  <a:pt x="3029606" y="1883126"/>
                  <a:pt x="3022406" y="1884642"/>
                </a:cubicBezTo>
                <a:cubicBezTo>
                  <a:pt x="2952654" y="1899327"/>
                  <a:pt x="2824900" y="1888029"/>
                  <a:pt x="2757161" y="1884642"/>
                </a:cubicBezTo>
                <a:cubicBezTo>
                  <a:pt x="2799865" y="1841935"/>
                  <a:pt x="2734363" y="1910384"/>
                  <a:pt x="2785081" y="1842761"/>
                </a:cubicBezTo>
                <a:cubicBezTo>
                  <a:pt x="2813045" y="1805476"/>
                  <a:pt x="2805804" y="1824329"/>
                  <a:pt x="2833942" y="1800880"/>
                </a:cubicBezTo>
                <a:cubicBezTo>
                  <a:pt x="2902557" y="1743700"/>
                  <a:pt x="2813935" y="1813907"/>
                  <a:pt x="2868843" y="1758999"/>
                </a:cubicBezTo>
                <a:cubicBezTo>
                  <a:pt x="2877069" y="1750773"/>
                  <a:pt x="2887457" y="1745038"/>
                  <a:pt x="2896764" y="1738058"/>
                </a:cubicBezTo>
                <a:cubicBezTo>
                  <a:pt x="2975090" y="1607515"/>
                  <a:pt x="2854628" y="1804753"/>
                  <a:pt x="2945625" y="1668257"/>
                </a:cubicBezTo>
                <a:cubicBezTo>
                  <a:pt x="2956030" y="1652649"/>
                  <a:pt x="2963474" y="1635222"/>
                  <a:pt x="2973545" y="1619396"/>
                </a:cubicBezTo>
                <a:cubicBezTo>
                  <a:pt x="2979791" y="1609581"/>
                  <a:pt x="2987895" y="1601062"/>
                  <a:pt x="2994486" y="1591475"/>
                </a:cubicBezTo>
                <a:cubicBezTo>
                  <a:pt x="3013497" y="1563823"/>
                  <a:pt x="3031713" y="1535634"/>
                  <a:pt x="3050327" y="1507713"/>
                </a:cubicBezTo>
                <a:cubicBezTo>
                  <a:pt x="3059634" y="1493753"/>
                  <a:pt x="3069616" y="1480220"/>
                  <a:pt x="3078248" y="1465833"/>
                </a:cubicBezTo>
                <a:cubicBezTo>
                  <a:pt x="3085228" y="1454199"/>
                  <a:pt x="3091662" y="1442220"/>
                  <a:pt x="3099188" y="1430932"/>
                </a:cubicBezTo>
                <a:cubicBezTo>
                  <a:pt x="3110290" y="1414278"/>
                  <a:pt x="3123554" y="1399089"/>
                  <a:pt x="3134089" y="1382071"/>
                </a:cubicBezTo>
                <a:cubicBezTo>
                  <a:pt x="3153836" y="1350172"/>
                  <a:pt x="3171133" y="1316817"/>
                  <a:pt x="3189930" y="1284349"/>
                </a:cubicBezTo>
                <a:cubicBezTo>
                  <a:pt x="3196728" y="1272608"/>
                  <a:pt x="3202985" y="1260488"/>
                  <a:pt x="3210871" y="1249448"/>
                </a:cubicBezTo>
                <a:cubicBezTo>
                  <a:pt x="3222504" y="1233161"/>
                  <a:pt x="3233369" y="1216296"/>
                  <a:pt x="3245771" y="1200587"/>
                </a:cubicBezTo>
                <a:cubicBezTo>
                  <a:pt x="3245780" y="1200576"/>
                  <a:pt x="3333019" y="1095890"/>
                  <a:pt x="3350474" y="1074944"/>
                </a:cubicBezTo>
                <a:cubicBezTo>
                  <a:pt x="3362107" y="1060984"/>
                  <a:pt x="3376024" y="1048645"/>
                  <a:pt x="3385374" y="1033063"/>
                </a:cubicBezTo>
                <a:cubicBezTo>
                  <a:pt x="3406334" y="998131"/>
                  <a:pt x="3406236" y="994762"/>
                  <a:pt x="3434236" y="963262"/>
                </a:cubicBezTo>
                <a:cubicBezTo>
                  <a:pt x="3442980" y="953425"/>
                  <a:pt x="3453489" y="945246"/>
                  <a:pt x="3462156" y="935341"/>
                </a:cubicBezTo>
                <a:cubicBezTo>
                  <a:pt x="3469817" y="926586"/>
                  <a:pt x="3475368" y="916115"/>
                  <a:pt x="3483097" y="907420"/>
                </a:cubicBezTo>
                <a:cubicBezTo>
                  <a:pt x="3494027" y="895124"/>
                  <a:pt x="3506930" y="884694"/>
                  <a:pt x="3517997" y="872520"/>
                </a:cubicBezTo>
                <a:cubicBezTo>
                  <a:pt x="3530221" y="859074"/>
                  <a:pt x="3540443" y="843872"/>
                  <a:pt x="3552898" y="830639"/>
                </a:cubicBezTo>
                <a:cubicBezTo>
                  <a:pt x="3577705" y="804282"/>
                  <a:pt x="3606508" y="781663"/>
                  <a:pt x="3629680" y="753857"/>
                </a:cubicBezTo>
                <a:cubicBezTo>
                  <a:pt x="3641314" y="739897"/>
                  <a:pt x="3652357" y="725422"/>
                  <a:pt x="3664581" y="711976"/>
                </a:cubicBezTo>
                <a:cubicBezTo>
                  <a:pt x="3675648" y="699802"/>
                  <a:pt x="3688774" y="689567"/>
                  <a:pt x="3699481" y="677075"/>
                </a:cubicBezTo>
                <a:cubicBezTo>
                  <a:pt x="3716745" y="656933"/>
                  <a:pt x="3729583" y="633013"/>
                  <a:pt x="3748342" y="614254"/>
                </a:cubicBezTo>
                <a:cubicBezTo>
                  <a:pt x="3755322" y="607274"/>
                  <a:pt x="3763545" y="601346"/>
                  <a:pt x="3769283" y="593313"/>
                </a:cubicBezTo>
                <a:cubicBezTo>
                  <a:pt x="3775331" y="584846"/>
                  <a:pt x="3777728" y="574217"/>
                  <a:pt x="3783243" y="565393"/>
                </a:cubicBezTo>
                <a:cubicBezTo>
                  <a:pt x="3789409" y="555528"/>
                  <a:pt x="3797422" y="546939"/>
                  <a:pt x="3804184" y="537472"/>
                </a:cubicBezTo>
                <a:cubicBezTo>
                  <a:pt x="3809060" y="530646"/>
                  <a:pt x="3812774" y="522977"/>
                  <a:pt x="3818144" y="516532"/>
                </a:cubicBezTo>
                <a:cubicBezTo>
                  <a:pt x="3824463" y="508948"/>
                  <a:pt x="3833161" y="503488"/>
                  <a:pt x="3839084" y="495591"/>
                </a:cubicBezTo>
                <a:cubicBezTo>
                  <a:pt x="3847224" y="484738"/>
                  <a:pt x="3851550" y="471285"/>
                  <a:pt x="3860025" y="460691"/>
                </a:cubicBezTo>
                <a:cubicBezTo>
                  <a:pt x="3870303" y="447844"/>
                  <a:pt x="3884092" y="438172"/>
                  <a:pt x="3894926" y="425790"/>
                </a:cubicBezTo>
                <a:cubicBezTo>
                  <a:pt x="3895418" y="425228"/>
                  <a:pt x="3962424" y="345482"/>
                  <a:pt x="3978687" y="321088"/>
                </a:cubicBezTo>
                <a:cubicBezTo>
                  <a:pt x="3987994" y="307128"/>
                  <a:pt x="3996127" y="292309"/>
                  <a:pt x="4006608" y="279207"/>
                </a:cubicBezTo>
                <a:cubicBezTo>
                  <a:pt x="4014830" y="268929"/>
                  <a:pt x="4025862" y="261192"/>
                  <a:pt x="4034529" y="251286"/>
                </a:cubicBezTo>
                <a:cubicBezTo>
                  <a:pt x="4042190" y="242531"/>
                  <a:pt x="4048489" y="232672"/>
                  <a:pt x="4055469" y="223365"/>
                </a:cubicBezTo>
                <a:cubicBezTo>
                  <a:pt x="4072082" y="173526"/>
                  <a:pt x="4081673" y="189647"/>
                  <a:pt x="4048489" y="167524"/>
                </a:cubicBezTo>
                <a:cubicBezTo>
                  <a:pt x="4055333" y="112773"/>
                  <a:pt x="4060697" y="124455"/>
                  <a:pt x="4048489" y="83762"/>
                </a:cubicBezTo>
                <a:cubicBezTo>
                  <a:pt x="4045765" y="74681"/>
                  <a:pt x="4038979" y="34825"/>
                  <a:pt x="4020568" y="27921"/>
                </a:cubicBezTo>
                <a:cubicBezTo>
                  <a:pt x="4007316" y="22952"/>
                  <a:pt x="3992647" y="23268"/>
                  <a:pt x="3978687" y="20941"/>
                </a:cubicBezTo>
                <a:cubicBezTo>
                  <a:pt x="3930812" y="4983"/>
                  <a:pt x="3990245" y="23832"/>
                  <a:pt x="3922846" y="6981"/>
                </a:cubicBezTo>
                <a:cubicBezTo>
                  <a:pt x="3915708" y="5196"/>
                  <a:pt x="3908886" y="2327"/>
                  <a:pt x="3901906" y="0"/>
                </a:cubicBezTo>
                <a:cubicBezTo>
                  <a:pt x="3887946" y="4654"/>
                  <a:pt x="3872269" y="5799"/>
                  <a:pt x="3860025" y="13961"/>
                </a:cubicBezTo>
                <a:cubicBezTo>
                  <a:pt x="3853045" y="18614"/>
                  <a:pt x="3846750" y="24514"/>
                  <a:pt x="3839084" y="27921"/>
                </a:cubicBezTo>
                <a:cubicBezTo>
                  <a:pt x="3831170" y="31438"/>
                  <a:pt x="3783402" y="47097"/>
                  <a:pt x="3769283" y="48862"/>
                </a:cubicBezTo>
                <a:cubicBezTo>
                  <a:pt x="3741482" y="52337"/>
                  <a:pt x="3713442" y="53515"/>
                  <a:pt x="3685521" y="55842"/>
                </a:cubicBezTo>
                <a:cubicBezTo>
                  <a:pt x="3559847" y="79405"/>
                  <a:pt x="3611230" y="70550"/>
                  <a:pt x="3531958" y="83762"/>
                </a:cubicBezTo>
                <a:cubicBezTo>
                  <a:pt x="3504037" y="88416"/>
                  <a:pt x="3476404" y="95372"/>
                  <a:pt x="3448196" y="97723"/>
                </a:cubicBezTo>
                <a:cubicBezTo>
                  <a:pt x="3420275" y="100050"/>
                  <a:pt x="3392252" y="101365"/>
                  <a:pt x="3364434" y="104703"/>
                </a:cubicBezTo>
                <a:cubicBezTo>
                  <a:pt x="3334049" y="108349"/>
                  <a:pt x="3303988" y="114335"/>
                  <a:pt x="3273692" y="118663"/>
                </a:cubicBezTo>
                <a:cubicBezTo>
                  <a:pt x="3227582" y="125250"/>
                  <a:pt x="3195463" y="127882"/>
                  <a:pt x="3148049" y="132623"/>
                </a:cubicBezTo>
                <a:cubicBezTo>
                  <a:pt x="3124782" y="137277"/>
                  <a:pt x="3101685" y="142883"/>
                  <a:pt x="3078248" y="146584"/>
                </a:cubicBezTo>
                <a:cubicBezTo>
                  <a:pt x="3057436" y="149870"/>
                  <a:pt x="3036135" y="149681"/>
                  <a:pt x="3015426" y="153564"/>
                </a:cubicBezTo>
                <a:cubicBezTo>
                  <a:pt x="2998777" y="156686"/>
                  <a:pt x="2982998" y="163416"/>
                  <a:pt x="2966565" y="167524"/>
                </a:cubicBezTo>
                <a:cubicBezTo>
                  <a:pt x="2955055" y="170401"/>
                  <a:pt x="2943337" y="172382"/>
                  <a:pt x="2931665" y="174504"/>
                </a:cubicBezTo>
                <a:cubicBezTo>
                  <a:pt x="2918259" y="176941"/>
                  <a:pt x="2869982" y="184151"/>
                  <a:pt x="2854883" y="188465"/>
                </a:cubicBezTo>
                <a:cubicBezTo>
                  <a:pt x="2750007" y="218430"/>
                  <a:pt x="2831070" y="196642"/>
                  <a:pt x="2750181" y="230346"/>
                </a:cubicBezTo>
                <a:cubicBezTo>
                  <a:pt x="2736598" y="236006"/>
                  <a:pt x="2722079" y="239139"/>
                  <a:pt x="2708300" y="244306"/>
                </a:cubicBezTo>
                <a:cubicBezTo>
                  <a:pt x="2666225" y="260084"/>
                  <a:pt x="2624598" y="277036"/>
                  <a:pt x="2582657" y="293167"/>
                </a:cubicBezTo>
                <a:cubicBezTo>
                  <a:pt x="2564103" y="300303"/>
                  <a:pt x="2545930" y="308646"/>
                  <a:pt x="2526816" y="314107"/>
                </a:cubicBezTo>
                <a:cubicBezTo>
                  <a:pt x="2494242" y="323414"/>
                  <a:pt x="2462050" y="334181"/>
                  <a:pt x="2429094" y="342028"/>
                </a:cubicBezTo>
                <a:cubicBezTo>
                  <a:pt x="2172246" y="403183"/>
                  <a:pt x="2313244" y="366594"/>
                  <a:pt x="2156868" y="397869"/>
                </a:cubicBezTo>
                <a:cubicBezTo>
                  <a:pt x="1936943" y="441854"/>
                  <a:pt x="2167482" y="399113"/>
                  <a:pt x="1982364" y="432770"/>
                </a:cubicBezTo>
                <a:cubicBezTo>
                  <a:pt x="1958014" y="443592"/>
                  <a:pt x="1918253" y="460125"/>
                  <a:pt x="1891622" y="474651"/>
                </a:cubicBezTo>
                <a:cubicBezTo>
                  <a:pt x="1875154" y="483633"/>
                  <a:pt x="1859277" y="493678"/>
                  <a:pt x="1842761" y="502571"/>
                </a:cubicBezTo>
                <a:cubicBezTo>
                  <a:pt x="1829018" y="509971"/>
                  <a:pt x="1814432" y="515768"/>
                  <a:pt x="1800880" y="523512"/>
                </a:cubicBezTo>
                <a:cubicBezTo>
                  <a:pt x="1765542" y="543705"/>
                  <a:pt x="1733230" y="569491"/>
                  <a:pt x="1696177" y="586333"/>
                </a:cubicBezTo>
                <a:cubicBezTo>
                  <a:pt x="1502937" y="674171"/>
                  <a:pt x="1732063" y="566515"/>
                  <a:pt x="1549594" y="663115"/>
                </a:cubicBezTo>
                <a:cubicBezTo>
                  <a:pt x="1533934" y="671406"/>
                  <a:pt x="1516289" y="675570"/>
                  <a:pt x="1500733" y="684055"/>
                </a:cubicBezTo>
                <a:cubicBezTo>
                  <a:pt x="1490520" y="689626"/>
                  <a:pt x="1482599" y="698705"/>
                  <a:pt x="1472813" y="704996"/>
                </a:cubicBezTo>
                <a:cubicBezTo>
                  <a:pt x="1449988" y="719669"/>
                  <a:pt x="1424199" y="729927"/>
                  <a:pt x="1403011" y="746877"/>
                </a:cubicBezTo>
                <a:cubicBezTo>
                  <a:pt x="1391377" y="756184"/>
                  <a:pt x="1379245" y="764899"/>
                  <a:pt x="1368110" y="774797"/>
                </a:cubicBezTo>
                <a:cubicBezTo>
                  <a:pt x="1358273" y="783541"/>
                  <a:pt x="1350238" y="794216"/>
                  <a:pt x="1340190" y="802718"/>
                </a:cubicBezTo>
                <a:cubicBezTo>
                  <a:pt x="1319938" y="819854"/>
                  <a:pt x="1298084" y="835007"/>
                  <a:pt x="1277368" y="851579"/>
                </a:cubicBezTo>
                <a:cubicBezTo>
                  <a:pt x="1263178" y="862931"/>
                  <a:pt x="1247120" y="872520"/>
                  <a:pt x="1235487" y="886480"/>
                </a:cubicBezTo>
                <a:cubicBezTo>
                  <a:pt x="1223854" y="900440"/>
                  <a:pt x="1213437" y="915511"/>
                  <a:pt x="1200587" y="928361"/>
                </a:cubicBezTo>
                <a:cubicBezTo>
                  <a:pt x="1192361" y="936587"/>
                  <a:pt x="1180582" y="940776"/>
                  <a:pt x="1172666" y="949301"/>
                </a:cubicBezTo>
                <a:cubicBezTo>
                  <a:pt x="1150164" y="973534"/>
                  <a:pt x="1135249" y="1004913"/>
                  <a:pt x="1109845" y="1026083"/>
                </a:cubicBezTo>
                <a:cubicBezTo>
                  <a:pt x="936723" y="1170352"/>
                  <a:pt x="1196878" y="949289"/>
                  <a:pt x="1033063" y="1102865"/>
                </a:cubicBezTo>
                <a:cubicBezTo>
                  <a:pt x="1008938" y="1125482"/>
                  <a:pt x="979664" y="1142303"/>
                  <a:pt x="956281" y="1165686"/>
                </a:cubicBezTo>
                <a:cubicBezTo>
                  <a:pt x="808583" y="1313384"/>
                  <a:pt x="1015138" y="1109357"/>
                  <a:pt x="872519" y="1242468"/>
                </a:cubicBezTo>
                <a:cubicBezTo>
                  <a:pt x="850869" y="1262674"/>
                  <a:pt x="830638" y="1284349"/>
                  <a:pt x="809698" y="1305289"/>
                </a:cubicBezTo>
                <a:cubicBezTo>
                  <a:pt x="798064" y="1316923"/>
                  <a:pt x="785329" y="1327551"/>
                  <a:pt x="774797" y="1340190"/>
                </a:cubicBezTo>
                <a:cubicBezTo>
                  <a:pt x="763164" y="1354150"/>
                  <a:pt x="753154" y="1369642"/>
                  <a:pt x="739897" y="1382071"/>
                </a:cubicBezTo>
                <a:cubicBezTo>
                  <a:pt x="715772" y="1404688"/>
                  <a:pt x="686498" y="1421509"/>
                  <a:pt x="663115" y="1444892"/>
                </a:cubicBezTo>
                <a:lnTo>
                  <a:pt x="586333" y="1521674"/>
                </a:lnTo>
                <a:cubicBezTo>
                  <a:pt x="574699" y="1533308"/>
                  <a:pt x="564594" y="1546704"/>
                  <a:pt x="551432" y="1556575"/>
                </a:cubicBezTo>
                <a:cubicBezTo>
                  <a:pt x="542125" y="1563555"/>
                  <a:pt x="531738" y="1569289"/>
                  <a:pt x="523512" y="1577515"/>
                </a:cubicBezTo>
                <a:cubicBezTo>
                  <a:pt x="510662" y="1590365"/>
                  <a:pt x="500835" y="1605950"/>
                  <a:pt x="488611" y="1619396"/>
                </a:cubicBezTo>
                <a:cubicBezTo>
                  <a:pt x="477544" y="1631570"/>
                  <a:pt x="464777" y="1642123"/>
                  <a:pt x="453710" y="1654297"/>
                </a:cubicBezTo>
                <a:cubicBezTo>
                  <a:pt x="391485" y="1722746"/>
                  <a:pt x="436109" y="1691512"/>
                  <a:pt x="335048" y="1779939"/>
                </a:cubicBezTo>
                <a:cubicBezTo>
                  <a:pt x="245132" y="1858615"/>
                  <a:pt x="298401" y="1807309"/>
                  <a:pt x="195445" y="1926523"/>
                </a:cubicBezTo>
                <a:cubicBezTo>
                  <a:pt x="179279" y="1945242"/>
                  <a:pt x="160596" y="1961983"/>
                  <a:pt x="146584" y="1982364"/>
                </a:cubicBezTo>
                <a:cubicBezTo>
                  <a:pt x="114740" y="2028683"/>
                  <a:pt x="69144" y="2088381"/>
                  <a:pt x="41881" y="2142907"/>
                </a:cubicBezTo>
                <a:cubicBezTo>
                  <a:pt x="36278" y="2154114"/>
                  <a:pt x="33010" y="2166358"/>
                  <a:pt x="27921" y="2177808"/>
                </a:cubicBezTo>
                <a:cubicBezTo>
                  <a:pt x="16112" y="2204379"/>
                  <a:pt x="14975" y="2204209"/>
                  <a:pt x="0" y="2226669"/>
                </a:cubicBezTo>
                <a:cubicBezTo>
                  <a:pt x="2327" y="2235976"/>
                  <a:pt x="3202" y="2245772"/>
                  <a:pt x="6981" y="2254590"/>
                </a:cubicBezTo>
                <a:cubicBezTo>
                  <a:pt x="16896" y="2277724"/>
                  <a:pt x="21047" y="2272172"/>
                  <a:pt x="34901" y="2289491"/>
                </a:cubicBezTo>
                <a:cubicBezTo>
                  <a:pt x="50365" y="2308821"/>
                  <a:pt x="48469" y="2309254"/>
                  <a:pt x="55842" y="2331371"/>
                </a:cubicBezTo>
                <a:cubicBezTo>
                  <a:pt x="53515" y="2424440"/>
                  <a:pt x="48861" y="2517480"/>
                  <a:pt x="48861" y="2610578"/>
                </a:cubicBezTo>
                <a:cubicBezTo>
                  <a:pt x="48861" y="2643235"/>
                  <a:pt x="48362" y="2676511"/>
                  <a:pt x="55842" y="2708300"/>
                </a:cubicBezTo>
                <a:cubicBezTo>
                  <a:pt x="58103" y="2717909"/>
                  <a:pt x="76782" y="2733894"/>
                  <a:pt x="90742" y="2750181"/>
                </a:cubicBezTo>
                <a:close/>
              </a:path>
            </a:pathLst>
          </a:custGeom>
          <a:solidFill>
            <a:srgbClr val="EFE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TextBox 24">
            <a:extLst>
              <a:ext uri="{FF2B5EF4-FFF2-40B4-BE49-F238E27FC236}">
                <a16:creationId xmlns:a16="http://schemas.microsoft.com/office/drawing/2014/main" id="{654CE70D-5A8D-8440-A7E2-77BA57D2089E}"/>
              </a:ext>
            </a:extLst>
          </p:cNvPr>
          <p:cNvSpPr txBox="1"/>
          <p:nvPr/>
        </p:nvSpPr>
        <p:spPr>
          <a:xfrm rot="19533985">
            <a:off x="4965840" y="5081305"/>
            <a:ext cx="295274" cy="400110"/>
          </a:xfrm>
          <a:prstGeom prst="rect">
            <a:avLst/>
          </a:prstGeom>
          <a:noFill/>
        </p:spPr>
        <p:txBody>
          <a:bodyPr wrap="none" rtlCol="0">
            <a:spAutoFit/>
          </a:bodyPr>
          <a:lstStyle/>
          <a:p>
            <a:r>
              <a:rPr lang="en-GB" sz="2000" dirty="0">
                <a:solidFill>
                  <a:srgbClr val="0070C0"/>
                </a:solidFill>
              </a:rPr>
              <a:t>x</a:t>
            </a:r>
            <a:endParaRPr lang="en-NL" sz="2000" dirty="0">
              <a:solidFill>
                <a:srgbClr val="0070C0"/>
              </a:solidFill>
            </a:endParaRPr>
          </a:p>
        </p:txBody>
      </p:sp>
      <p:sp>
        <p:nvSpPr>
          <p:cNvPr id="26" name="TextBox 25">
            <a:extLst>
              <a:ext uri="{FF2B5EF4-FFF2-40B4-BE49-F238E27FC236}">
                <a16:creationId xmlns:a16="http://schemas.microsoft.com/office/drawing/2014/main" id="{C83FF327-0426-AB41-B910-56342DE905D0}"/>
              </a:ext>
            </a:extLst>
          </p:cNvPr>
          <p:cNvSpPr txBox="1"/>
          <p:nvPr/>
        </p:nvSpPr>
        <p:spPr>
          <a:xfrm rot="20480951">
            <a:off x="7428142" y="5443369"/>
            <a:ext cx="300082" cy="400110"/>
          </a:xfrm>
          <a:prstGeom prst="rect">
            <a:avLst/>
          </a:prstGeom>
          <a:noFill/>
        </p:spPr>
        <p:txBody>
          <a:bodyPr wrap="none" rtlCol="0">
            <a:spAutoFit/>
          </a:bodyPr>
          <a:lstStyle/>
          <a:p>
            <a:r>
              <a:rPr lang="en-US" sz="2000" dirty="0">
                <a:solidFill>
                  <a:srgbClr val="0070C0"/>
                </a:solidFill>
              </a:rPr>
              <a:t>y</a:t>
            </a:r>
            <a:endParaRPr lang="en-NL" sz="2000" dirty="0">
              <a:solidFill>
                <a:srgbClr val="0070C0"/>
              </a:solidFill>
            </a:endParaRPr>
          </a:p>
        </p:txBody>
      </p:sp>
      <p:cxnSp>
        <p:nvCxnSpPr>
          <p:cNvPr id="11" name="Straight Connector 10">
            <a:extLst>
              <a:ext uri="{FF2B5EF4-FFF2-40B4-BE49-F238E27FC236}">
                <a16:creationId xmlns:a16="http://schemas.microsoft.com/office/drawing/2014/main" id="{E72B04E5-4BA2-4F4C-A76E-8F3F4C0627C7}"/>
              </a:ext>
            </a:extLst>
          </p:cNvPr>
          <p:cNvCxnSpPr>
            <a:cxnSpLocks/>
          </p:cNvCxnSpPr>
          <p:nvPr/>
        </p:nvCxnSpPr>
        <p:spPr>
          <a:xfrm flipV="1">
            <a:off x="3810890" y="541566"/>
            <a:ext cx="4175257" cy="2845022"/>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8E80D76-F737-9642-ACA6-1CEB0A02B487}"/>
              </a:ext>
            </a:extLst>
          </p:cNvPr>
          <p:cNvSpPr txBox="1"/>
          <p:nvPr/>
        </p:nvSpPr>
        <p:spPr>
          <a:xfrm rot="19373443">
            <a:off x="8341102" y="5427213"/>
            <a:ext cx="271228" cy="400110"/>
          </a:xfrm>
          <a:prstGeom prst="rect">
            <a:avLst/>
          </a:prstGeom>
          <a:noFill/>
        </p:spPr>
        <p:txBody>
          <a:bodyPr wrap="none" rtlCol="0">
            <a:spAutoFit/>
          </a:bodyPr>
          <a:lstStyle/>
          <a:p>
            <a:r>
              <a:rPr lang="en-US" sz="2000" dirty="0">
                <a:solidFill>
                  <a:srgbClr val="0070C0"/>
                </a:solidFill>
              </a:rPr>
              <a:t>t</a:t>
            </a:r>
            <a:endParaRPr lang="en-NL" sz="2000" dirty="0">
              <a:solidFill>
                <a:srgbClr val="0070C0"/>
              </a:solidFill>
            </a:endParaRPr>
          </a:p>
        </p:txBody>
      </p:sp>
      <p:cxnSp>
        <p:nvCxnSpPr>
          <p:cNvPr id="28" name="Straight Connector 27">
            <a:extLst>
              <a:ext uri="{FF2B5EF4-FFF2-40B4-BE49-F238E27FC236}">
                <a16:creationId xmlns:a16="http://schemas.microsoft.com/office/drawing/2014/main" id="{C3B5618E-B231-554C-B044-0BA81C0A1101}"/>
              </a:ext>
            </a:extLst>
          </p:cNvPr>
          <p:cNvCxnSpPr>
            <a:cxnSpLocks/>
            <a:stCxn id="24" idx="162"/>
          </p:cNvCxnSpPr>
          <p:nvPr/>
        </p:nvCxnSpPr>
        <p:spPr>
          <a:xfrm flipH="1" flipV="1">
            <a:off x="5346277" y="1473369"/>
            <a:ext cx="3057246" cy="4094838"/>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9E5C88F-39A0-094B-8A69-3FD07DAD807B}"/>
              </a:ext>
            </a:extLst>
          </p:cNvPr>
          <p:cNvSpPr txBox="1"/>
          <p:nvPr/>
        </p:nvSpPr>
        <p:spPr>
          <a:xfrm>
            <a:off x="3615938" y="407593"/>
            <a:ext cx="2604304" cy="646331"/>
          </a:xfrm>
          <a:prstGeom prst="rect">
            <a:avLst/>
          </a:prstGeom>
          <a:noFill/>
        </p:spPr>
        <p:txBody>
          <a:bodyPr wrap="square" rtlCol="0">
            <a:spAutoFit/>
          </a:bodyPr>
          <a:lstStyle/>
          <a:p>
            <a:r>
              <a:rPr lang="en-NL" dirty="0"/>
              <a:t>What a failure of the RH would look like.</a:t>
            </a:r>
          </a:p>
        </p:txBody>
      </p:sp>
      <p:sp>
        <p:nvSpPr>
          <p:cNvPr id="37" name="TextBox 36">
            <a:extLst>
              <a:ext uri="{FF2B5EF4-FFF2-40B4-BE49-F238E27FC236}">
                <a16:creationId xmlns:a16="http://schemas.microsoft.com/office/drawing/2014/main" id="{647686D7-7FBB-D541-89D9-41AAFE737BC5}"/>
              </a:ext>
            </a:extLst>
          </p:cNvPr>
          <p:cNvSpPr txBox="1"/>
          <p:nvPr/>
        </p:nvSpPr>
        <p:spPr>
          <a:xfrm>
            <a:off x="6927504" y="6224705"/>
            <a:ext cx="1391920" cy="338554"/>
          </a:xfrm>
          <a:prstGeom prst="rect">
            <a:avLst/>
          </a:prstGeom>
          <a:noFill/>
        </p:spPr>
        <p:txBody>
          <a:bodyPr wrap="none" rtlCol="0">
            <a:spAutoFit/>
          </a:bodyPr>
          <a:lstStyle/>
          <a:p>
            <a:r>
              <a:rPr lang="en-GB" sz="1600" dirty="0">
                <a:solidFill>
                  <a:srgbClr val="FF0000"/>
                </a:solidFill>
              </a:rPr>
              <a:t>C</a:t>
            </a:r>
            <a:r>
              <a:rPr lang="en-NL" sz="1600" dirty="0">
                <a:solidFill>
                  <a:srgbClr val="FF0000"/>
                </a:solidFill>
              </a:rPr>
              <a:t>omplex zeros</a:t>
            </a:r>
          </a:p>
        </p:txBody>
      </p:sp>
      <p:sp>
        <p:nvSpPr>
          <p:cNvPr id="38" name="TextBox 37">
            <a:extLst>
              <a:ext uri="{FF2B5EF4-FFF2-40B4-BE49-F238E27FC236}">
                <a16:creationId xmlns:a16="http://schemas.microsoft.com/office/drawing/2014/main" id="{B85E7C14-9CB8-194A-8EAE-B370BC1D01D6}"/>
              </a:ext>
            </a:extLst>
          </p:cNvPr>
          <p:cNvSpPr txBox="1"/>
          <p:nvPr/>
        </p:nvSpPr>
        <p:spPr>
          <a:xfrm>
            <a:off x="7536637" y="1486066"/>
            <a:ext cx="1024319" cy="338554"/>
          </a:xfrm>
          <a:prstGeom prst="rect">
            <a:avLst/>
          </a:prstGeom>
          <a:noFill/>
        </p:spPr>
        <p:txBody>
          <a:bodyPr wrap="none" rtlCol="0">
            <a:spAutoFit/>
          </a:bodyPr>
          <a:lstStyle/>
          <a:p>
            <a:r>
              <a:rPr lang="en-US" sz="1600" dirty="0">
                <a:solidFill>
                  <a:srgbClr val="00B050"/>
                </a:solidFill>
              </a:rPr>
              <a:t>Real zeros</a:t>
            </a:r>
            <a:endParaRPr lang="en-NL" sz="1600" dirty="0">
              <a:solidFill>
                <a:srgbClr val="00B050"/>
              </a:solidFill>
            </a:endParaRPr>
          </a:p>
        </p:txBody>
      </p:sp>
      <p:sp>
        <p:nvSpPr>
          <p:cNvPr id="39" name="Rectangle 38">
            <a:extLst>
              <a:ext uri="{FF2B5EF4-FFF2-40B4-BE49-F238E27FC236}">
                <a16:creationId xmlns:a16="http://schemas.microsoft.com/office/drawing/2014/main" id="{49B74353-8540-9947-AE15-14AC95C9F201}"/>
              </a:ext>
            </a:extLst>
          </p:cNvPr>
          <p:cNvSpPr/>
          <p:nvPr/>
        </p:nvSpPr>
        <p:spPr>
          <a:xfrm>
            <a:off x="3615937" y="383732"/>
            <a:ext cx="5810313" cy="64221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0" name="TextBox 39">
            <a:extLst>
              <a:ext uri="{FF2B5EF4-FFF2-40B4-BE49-F238E27FC236}">
                <a16:creationId xmlns:a16="http://schemas.microsoft.com/office/drawing/2014/main" id="{48261FEA-2551-4247-820E-21338D09E230}"/>
              </a:ext>
            </a:extLst>
          </p:cNvPr>
          <p:cNvSpPr txBox="1"/>
          <p:nvPr/>
        </p:nvSpPr>
        <p:spPr>
          <a:xfrm rot="20898413">
            <a:off x="7515336" y="5323826"/>
            <a:ext cx="372218" cy="307777"/>
          </a:xfrm>
          <a:prstGeom prst="rect">
            <a:avLst/>
          </a:prstGeom>
          <a:noFill/>
        </p:spPr>
        <p:txBody>
          <a:bodyPr wrap="square" rtlCol="0">
            <a:spAutoFit/>
          </a:bodyPr>
          <a:lstStyle/>
          <a:p>
            <a:r>
              <a:rPr lang="en-NL" sz="1400" dirty="0"/>
              <a:t>1</a:t>
            </a:r>
          </a:p>
        </p:txBody>
      </p:sp>
      <p:sp>
        <p:nvSpPr>
          <p:cNvPr id="41" name="TextBox 40">
            <a:extLst>
              <a:ext uri="{FF2B5EF4-FFF2-40B4-BE49-F238E27FC236}">
                <a16:creationId xmlns:a16="http://schemas.microsoft.com/office/drawing/2014/main" id="{17B82E3C-B2BF-134F-B94D-1BA9B43186D1}"/>
              </a:ext>
            </a:extLst>
          </p:cNvPr>
          <p:cNvSpPr txBox="1"/>
          <p:nvPr/>
        </p:nvSpPr>
        <p:spPr>
          <a:xfrm rot="20889980">
            <a:off x="6950857" y="2941852"/>
            <a:ext cx="372218" cy="276999"/>
          </a:xfrm>
          <a:prstGeom prst="rect">
            <a:avLst/>
          </a:prstGeom>
          <a:noFill/>
        </p:spPr>
        <p:txBody>
          <a:bodyPr wrap="square" rtlCol="0">
            <a:spAutoFit/>
          </a:bodyPr>
          <a:lstStyle/>
          <a:p>
            <a:r>
              <a:rPr lang="en-NL" sz="1200" dirty="0"/>
              <a:t>-1</a:t>
            </a:r>
          </a:p>
        </p:txBody>
      </p:sp>
      <p:sp>
        <p:nvSpPr>
          <p:cNvPr id="2" name="Freeform 1">
            <a:extLst>
              <a:ext uri="{FF2B5EF4-FFF2-40B4-BE49-F238E27FC236}">
                <a16:creationId xmlns:a16="http://schemas.microsoft.com/office/drawing/2014/main" id="{FED24A2E-63F6-7247-8EC8-33A746386483}"/>
              </a:ext>
            </a:extLst>
          </p:cNvPr>
          <p:cNvSpPr/>
          <p:nvPr/>
        </p:nvSpPr>
        <p:spPr>
          <a:xfrm>
            <a:off x="6654800" y="3200400"/>
            <a:ext cx="1888837" cy="3542145"/>
          </a:xfrm>
          <a:custGeom>
            <a:avLst/>
            <a:gdLst>
              <a:gd name="connsiteX0" fmla="*/ 0 w 1888837"/>
              <a:gd name="connsiteY0" fmla="*/ 0 h 3542145"/>
              <a:gd name="connsiteX1" fmla="*/ 4618 w 1888837"/>
              <a:gd name="connsiteY1" fmla="*/ 73891 h 3542145"/>
              <a:gd name="connsiteX2" fmla="*/ 9237 w 1888837"/>
              <a:gd name="connsiteY2" fmla="*/ 133927 h 3542145"/>
              <a:gd name="connsiteX3" fmla="*/ 32327 w 1888837"/>
              <a:gd name="connsiteY3" fmla="*/ 193964 h 3542145"/>
              <a:gd name="connsiteX4" fmla="*/ 69273 w 1888837"/>
              <a:gd name="connsiteY4" fmla="*/ 300182 h 3542145"/>
              <a:gd name="connsiteX5" fmla="*/ 129309 w 1888837"/>
              <a:gd name="connsiteY5" fmla="*/ 443345 h 3542145"/>
              <a:gd name="connsiteX6" fmla="*/ 166255 w 1888837"/>
              <a:gd name="connsiteY6" fmla="*/ 544945 h 3542145"/>
              <a:gd name="connsiteX7" fmla="*/ 217055 w 1888837"/>
              <a:gd name="connsiteY7" fmla="*/ 646545 h 3542145"/>
              <a:gd name="connsiteX8" fmla="*/ 281709 w 1888837"/>
              <a:gd name="connsiteY8" fmla="*/ 766618 h 3542145"/>
              <a:gd name="connsiteX9" fmla="*/ 350982 w 1888837"/>
              <a:gd name="connsiteY9" fmla="*/ 919018 h 3542145"/>
              <a:gd name="connsiteX10" fmla="*/ 420255 w 1888837"/>
              <a:gd name="connsiteY10" fmla="*/ 1048327 h 3542145"/>
              <a:gd name="connsiteX11" fmla="*/ 517237 w 1888837"/>
              <a:gd name="connsiteY11" fmla="*/ 1233055 h 3542145"/>
              <a:gd name="connsiteX12" fmla="*/ 651164 w 1888837"/>
              <a:gd name="connsiteY12" fmla="*/ 1463964 h 3542145"/>
              <a:gd name="connsiteX13" fmla="*/ 738909 w 1888837"/>
              <a:gd name="connsiteY13" fmla="*/ 1630218 h 3542145"/>
              <a:gd name="connsiteX14" fmla="*/ 886691 w 1888837"/>
              <a:gd name="connsiteY14" fmla="*/ 1893455 h 3542145"/>
              <a:gd name="connsiteX15" fmla="*/ 1057564 w 1888837"/>
              <a:gd name="connsiteY15" fmla="*/ 2179782 h 3542145"/>
              <a:gd name="connsiteX16" fmla="*/ 1214582 w 1888837"/>
              <a:gd name="connsiteY16" fmla="*/ 2438400 h 3542145"/>
              <a:gd name="connsiteX17" fmla="*/ 1343891 w 1888837"/>
              <a:gd name="connsiteY17" fmla="*/ 2655455 h 3542145"/>
              <a:gd name="connsiteX18" fmla="*/ 1556327 w 1888837"/>
              <a:gd name="connsiteY18" fmla="*/ 3001818 h 3542145"/>
              <a:gd name="connsiteX19" fmla="*/ 1685637 w 1888837"/>
              <a:gd name="connsiteY19" fmla="*/ 3214255 h 3542145"/>
              <a:gd name="connsiteX20" fmla="*/ 1805709 w 1888837"/>
              <a:gd name="connsiteY20" fmla="*/ 3412836 h 3542145"/>
              <a:gd name="connsiteX21" fmla="*/ 1888837 w 1888837"/>
              <a:gd name="connsiteY21" fmla="*/ 3542145 h 3542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8837" h="3542145">
                <a:moveTo>
                  <a:pt x="0" y="0"/>
                </a:moveTo>
                <a:cubicBezTo>
                  <a:pt x="1539" y="25785"/>
                  <a:pt x="3078" y="51570"/>
                  <a:pt x="4618" y="73891"/>
                </a:cubicBezTo>
                <a:cubicBezTo>
                  <a:pt x="6158" y="96212"/>
                  <a:pt x="4619" y="113915"/>
                  <a:pt x="9237" y="133927"/>
                </a:cubicBezTo>
                <a:cubicBezTo>
                  <a:pt x="13855" y="153939"/>
                  <a:pt x="22321" y="166255"/>
                  <a:pt x="32327" y="193964"/>
                </a:cubicBezTo>
                <a:cubicBezTo>
                  <a:pt x="42333" y="221673"/>
                  <a:pt x="53109" y="258619"/>
                  <a:pt x="69273" y="300182"/>
                </a:cubicBezTo>
                <a:cubicBezTo>
                  <a:pt x="85437" y="341745"/>
                  <a:pt x="113145" y="402551"/>
                  <a:pt x="129309" y="443345"/>
                </a:cubicBezTo>
                <a:cubicBezTo>
                  <a:pt x="145473" y="484139"/>
                  <a:pt x="151631" y="511078"/>
                  <a:pt x="166255" y="544945"/>
                </a:cubicBezTo>
                <a:cubicBezTo>
                  <a:pt x="180879" y="578812"/>
                  <a:pt x="197813" y="609600"/>
                  <a:pt x="217055" y="646545"/>
                </a:cubicBezTo>
                <a:cubicBezTo>
                  <a:pt x="236297" y="683490"/>
                  <a:pt x="259388" y="721206"/>
                  <a:pt x="281709" y="766618"/>
                </a:cubicBezTo>
                <a:cubicBezTo>
                  <a:pt x="304030" y="812030"/>
                  <a:pt x="327891" y="872067"/>
                  <a:pt x="350982" y="919018"/>
                </a:cubicBezTo>
                <a:cubicBezTo>
                  <a:pt x="374073" y="965969"/>
                  <a:pt x="392546" y="995988"/>
                  <a:pt x="420255" y="1048327"/>
                </a:cubicBezTo>
                <a:cubicBezTo>
                  <a:pt x="447964" y="1100666"/>
                  <a:pt x="478752" y="1163782"/>
                  <a:pt x="517237" y="1233055"/>
                </a:cubicBezTo>
                <a:cubicBezTo>
                  <a:pt x="555722" y="1302328"/>
                  <a:pt x="614219" y="1397770"/>
                  <a:pt x="651164" y="1463964"/>
                </a:cubicBezTo>
                <a:cubicBezTo>
                  <a:pt x="688109" y="1530158"/>
                  <a:pt x="699655" y="1558636"/>
                  <a:pt x="738909" y="1630218"/>
                </a:cubicBezTo>
                <a:cubicBezTo>
                  <a:pt x="778164" y="1701800"/>
                  <a:pt x="833582" y="1801861"/>
                  <a:pt x="886691" y="1893455"/>
                </a:cubicBezTo>
                <a:cubicBezTo>
                  <a:pt x="939800" y="1985049"/>
                  <a:pt x="1002916" y="2088958"/>
                  <a:pt x="1057564" y="2179782"/>
                </a:cubicBezTo>
                <a:cubicBezTo>
                  <a:pt x="1112213" y="2270606"/>
                  <a:pt x="1166861" y="2359121"/>
                  <a:pt x="1214582" y="2438400"/>
                </a:cubicBezTo>
                <a:cubicBezTo>
                  <a:pt x="1262303" y="2517679"/>
                  <a:pt x="1286934" y="2561552"/>
                  <a:pt x="1343891" y="2655455"/>
                </a:cubicBezTo>
                <a:cubicBezTo>
                  <a:pt x="1400849" y="2749358"/>
                  <a:pt x="1556327" y="3001818"/>
                  <a:pt x="1556327" y="3001818"/>
                </a:cubicBezTo>
                <a:lnTo>
                  <a:pt x="1685637" y="3214255"/>
                </a:lnTo>
                <a:cubicBezTo>
                  <a:pt x="1727201" y="3282758"/>
                  <a:pt x="1771842" y="3358188"/>
                  <a:pt x="1805709" y="3412836"/>
                </a:cubicBezTo>
                <a:cubicBezTo>
                  <a:pt x="1839576" y="3467484"/>
                  <a:pt x="1864206" y="3504814"/>
                  <a:pt x="1888837" y="3542145"/>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 name="Straight Connector 29">
            <a:extLst>
              <a:ext uri="{FF2B5EF4-FFF2-40B4-BE49-F238E27FC236}">
                <a16:creationId xmlns:a16="http://schemas.microsoft.com/office/drawing/2014/main" id="{29ABF62B-76D5-A841-B866-AD56144F3210}"/>
              </a:ext>
            </a:extLst>
          </p:cNvPr>
          <p:cNvCxnSpPr>
            <a:cxnSpLocks/>
          </p:cNvCxnSpPr>
          <p:nvPr/>
        </p:nvCxnSpPr>
        <p:spPr>
          <a:xfrm flipH="1" flipV="1">
            <a:off x="6976358" y="3080353"/>
            <a:ext cx="597798" cy="2491770"/>
          </a:xfrm>
          <a:prstGeom prst="line">
            <a:avLst/>
          </a:prstGeom>
          <a:ln w="9525">
            <a:solidFill>
              <a:schemeClr val="tx1"/>
            </a:solidFill>
            <a:prstDash val="dash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4F00CE2-B369-6644-A6D2-95FC62FA1B90}"/>
              </a:ext>
            </a:extLst>
          </p:cNvPr>
          <p:cNvCxnSpPr>
            <a:cxnSpLocks/>
          </p:cNvCxnSpPr>
          <p:nvPr/>
        </p:nvCxnSpPr>
        <p:spPr>
          <a:xfrm flipH="1" flipV="1">
            <a:off x="7985544" y="4333382"/>
            <a:ext cx="555656" cy="2401872"/>
          </a:xfrm>
          <a:prstGeom prst="line">
            <a:avLst/>
          </a:prstGeom>
          <a:ln w="9525">
            <a:solidFill>
              <a:schemeClr val="tx1"/>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69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FB2AC79-F073-AE49-9BF6-A72FAA5D3D90}"/>
              </a:ext>
            </a:extLst>
          </p:cNvPr>
          <p:cNvPicPr>
            <a:picLocks noChangeAspect="1"/>
          </p:cNvPicPr>
          <p:nvPr/>
        </p:nvPicPr>
        <p:blipFill>
          <a:blip r:embed="rId3"/>
          <a:stretch>
            <a:fillRect/>
          </a:stretch>
        </p:blipFill>
        <p:spPr>
          <a:xfrm>
            <a:off x="6409276" y="1982568"/>
            <a:ext cx="4939686" cy="3975322"/>
          </a:xfrm>
          <a:prstGeom prst="rect">
            <a:avLst/>
          </a:prstGeom>
        </p:spPr>
      </p:pic>
      <p:pic>
        <p:nvPicPr>
          <p:cNvPr id="2" name="Picture 1">
            <a:extLst>
              <a:ext uri="{FF2B5EF4-FFF2-40B4-BE49-F238E27FC236}">
                <a16:creationId xmlns:a16="http://schemas.microsoft.com/office/drawing/2014/main" id="{63C6EEE1-0C8E-224D-BE4D-E588BF533C1A}"/>
              </a:ext>
            </a:extLst>
          </p:cNvPr>
          <p:cNvPicPr>
            <a:picLocks noChangeAspect="1"/>
          </p:cNvPicPr>
          <p:nvPr/>
        </p:nvPicPr>
        <p:blipFill>
          <a:blip r:embed="rId4"/>
          <a:stretch>
            <a:fillRect/>
          </a:stretch>
        </p:blipFill>
        <p:spPr>
          <a:xfrm>
            <a:off x="841982" y="2032290"/>
            <a:ext cx="4520773" cy="3964027"/>
          </a:xfrm>
          <a:prstGeom prst="rect">
            <a:avLst/>
          </a:prstGeom>
        </p:spPr>
      </p:pic>
      <p:sp>
        <p:nvSpPr>
          <p:cNvPr id="17" name="TextBox 16">
            <a:extLst>
              <a:ext uri="{FF2B5EF4-FFF2-40B4-BE49-F238E27FC236}">
                <a16:creationId xmlns:a16="http://schemas.microsoft.com/office/drawing/2014/main" id="{2FB2ACC8-3632-0D43-94BE-13F989E39012}"/>
              </a:ext>
            </a:extLst>
          </p:cNvPr>
          <p:cNvSpPr txBox="1"/>
          <p:nvPr/>
        </p:nvSpPr>
        <p:spPr>
          <a:xfrm>
            <a:off x="1199720" y="-9931"/>
            <a:ext cx="10554306" cy="461665"/>
          </a:xfrm>
          <a:prstGeom prst="rect">
            <a:avLst/>
          </a:prstGeom>
          <a:noFill/>
        </p:spPr>
        <p:txBody>
          <a:bodyPr wrap="square" rtlCol="0">
            <a:spAutoFit/>
          </a:bodyPr>
          <a:lstStyle/>
          <a:p>
            <a:r>
              <a:rPr lang="en-US" sz="2400" dirty="0"/>
              <a:t>Actual  trajectories of real and complex zeros of </a:t>
            </a:r>
            <a:r>
              <a:rPr lang="en-US" sz="2400" dirty="0" err="1">
                <a:solidFill>
                  <a:srgbClr val="002060"/>
                </a:solidFill>
              </a:rPr>
              <a:t>H</a:t>
            </a:r>
            <a:r>
              <a:rPr lang="en-US" sz="2400" baseline="-25000" dirty="0" err="1">
                <a:solidFill>
                  <a:srgbClr val="002060"/>
                </a:solidFill>
              </a:rPr>
              <a:t>t</a:t>
            </a:r>
            <a:r>
              <a:rPr lang="en-US" sz="2400" dirty="0">
                <a:solidFill>
                  <a:srgbClr val="002060"/>
                </a:solidFill>
              </a:rPr>
              <a:t>(</a:t>
            </a:r>
            <a:r>
              <a:rPr lang="en-US" sz="2400" dirty="0" err="1">
                <a:solidFill>
                  <a:srgbClr val="002060"/>
                </a:solidFill>
              </a:rPr>
              <a:t>x+iy</a:t>
            </a:r>
            <a:r>
              <a:rPr lang="en-US" sz="2400" dirty="0">
                <a:solidFill>
                  <a:srgbClr val="002060"/>
                </a:solidFill>
              </a:rPr>
              <a:t>) (using </a:t>
            </a:r>
            <a:r>
              <a:rPr lang="en-US" sz="2400" dirty="0" err="1">
                <a:solidFill>
                  <a:srgbClr val="002060"/>
                </a:solidFill>
              </a:rPr>
              <a:t>ABB_eff</a:t>
            </a:r>
            <a:r>
              <a:rPr lang="en-US" sz="2400" dirty="0">
                <a:solidFill>
                  <a:srgbClr val="002060"/>
                </a:solidFill>
              </a:rPr>
              <a:t> formula)</a:t>
            </a:r>
            <a:endParaRPr lang="en-US" sz="2400" dirty="0"/>
          </a:p>
        </p:txBody>
      </p:sp>
      <p:cxnSp>
        <p:nvCxnSpPr>
          <p:cNvPr id="65" name="Straight Connector 64">
            <a:extLst>
              <a:ext uri="{FF2B5EF4-FFF2-40B4-BE49-F238E27FC236}">
                <a16:creationId xmlns:a16="http://schemas.microsoft.com/office/drawing/2014/main" id="{85B355B1-0121-2740-B7D5-E439B04DD434}"/>
              </a:ext>
            </a:extLst>
          </p:cNvPr>
          <p:cNvCxnSpPr/>
          <p:nvPr/>
        </p:nvCxnSpPr>
        <p:spPr>
          <a:xfrm>
            <a:off x="0" y="434503"/>
            <a:ext cx="1219200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71A7370-2994-5242-B3E2-3A6F5FA1473E}"/>
              </a:ext>
            </a:extLst>
          </p:cNvPr>
          <p:cNvSpPr txBox="1"/>
          <p:nvPr/>
        </p:nvSpPr>
        <p:spPr>
          <a:xfrm>
            <a:off x="2654258" y="5619336"/>
            <a:ext cx="277640" cy="338554"/>
          </a:xfrm>
          <a:prstGeom prst="rect">
            <a:avLst/>
          </a:prstGeom>
          <a:noFill/>
        </p:spPr>
        <p:txBody>
          <a:bodyPr wrap="none" rtlCol="0">
            <a:spAutoFit/>
          </a:bodyPr>
          <a:lstStyle/>
          <a:p>
            <a:r>
              <a:rPr lang="en-US" sz="1600" dirty="0">
                <a:solidFill>
                  <a:srgbClr val="2F528F"/>
                </a:solidFill>
              </a:rPr>
              <a:t>y</a:t>
            </a:r>
          </a:p>
        </p:txBody>
      </p:sp>
      <p:sp>
        <p:nvSpPr>
          <p:cNvPr id="6" name="TextBox 5">
            <a:extLst>
              <a:ext uri="{FF2B5EF4-FFF2-40B4-BE49-F238E27FC236}">
                <a16:creationId xmlns:a16="http://schemas.microsoft.com/office/drawing/2014/main" id="{405C37EC-54CC-1E40-9B9E-13380423138E}"/>
              </a:ext>
            </a:extLst>
          </p:cNvPr>
          <p:cNvSpPr txBox="1"/>
          <p:nvPr/>
        </p:nvSpPr>
        <p:spPr>
          <a:xfrm>
            <a:off x="4683562" y="3656587"/>
            <a:ext cx="253596" cy="338554"/>
          </a:xfrm>
          <a:prstGeom prst="rect">
            <a:avLst/>
          </a:prstGeom>
          <a:noFill/>
        </p:spPr>
        <p:txBody>
          <a:bodyPr wrap="none" rtlCol="0">
            <a:spAutoFit/>
          </a:bodyPr>
          <a:lstStyle/>
          <a:p>
            <a:r>
              <a:rPr lang="en-US" sz="1600" dirty="0">
                <a:solidFill>
                  <a:srgbClr val="2F528F"/>
                </a:solidFill>
              </a:rPr>
              <a:t>t</a:t>
            </a:r>
          </a:p>
        </p:txBody>
      </p:sp>
      <p:sp>
        <p:nvSpPr>
          <p:cNvPr id="7" name="TextBox 6">
            <a:extLst>
              <a:ext uri="{FF2B5EF4-FFF2-40B4-BE49-F238E27FC236}">
                <a16:creationId xmlns:a16="http://schemas.microsoft.com/office/drawing/2014/main" id="{DA512F8A-FE69-D042-AE02-6D999D87EDA9}"/>
              </a:ext>
            </a:extLst>
          </p:cNvPr>
          <p:cNvSpPr txBox="1"/>
          <p:nvPr/>
        </p:nvSpPr>
        <p:spPr>
          <a:xfrm>
            <a:off x="5147624" y="5189749"/>
            <a:ext cx="272832" cy="338554"/>
          </a:xfrm>
          <a:prstGeom prst="rect">
            <a:avLst/>
          </a:prstGeom>
          <a:noFill/>
        </p:spPr>
        <p:txBody>
          <a:bodyPr wrap="none" rtlCol="0">
            <a:spAutoFit/>
          </a:bodyPr>
          <a:lstStyle/>
          <a:p>
            <a:r>
              <a:rPr lang="en-US" sz="1600" dirty="0">
                <a:solidFill>
                  <a:srgbClr val="2F528F"/>
                </a:solidFill>
              </a:rPr>
              <a:t>x</a:t>
            </a:r>
          </a:p>
        </p:txBody>
      </p:sp>
      <p:cxnSp>
        <p:nvCxnSpPr>
          <p:cNvPr id="23" name="Straight Connector 22">
            <a:extLst>
              <a:ext uri="{FF2B5EF4-FFF2-40B4-BE49-F238E27FC236}">
                <a16:creationId xmlns:a16="http://schemas.microsoft.com/office/drawing/2014/main" id="{D6CC6E88-5842-BE4D-850F-892F2830A59D}"/>
              </a:ext>
            </a:extLst>
          </p:cNvPr>
          <p:cNvCxnSpPr>
            <a:cxnSpLocks/>
          </p:cNvCxnSpPr>
          <p:nvPr/>
        </p:nvCxnSpPr>
        <p:spPr>
          <a:xfrm flipV="1">
            <a:off x="1199720" y="3414177"/>
            <a:ext cx="3082163" cy="15389"/>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71B821-93B7-674F-8887-4080E9F4DD1C}"/>
              </a:ext>
            </a:extLst>
          </p:cNvPr>
          <p:cNvSpPr txBox="1"/>
          <p:nvPr/>
        </p:nvSpPr>
        <p:spPr>
          <a:xfrm>
            <a:off x="4259023" y="3260288"/>
            <a:ext cx="276038" cy="307777"/>
          </a:xfrm>
          <a:prstGeom prst="rect">
            <a:avLst/>
          </a:prstGeom>
          <a:noFill/>
        </p:spPr>
        <p:txBody>
          <a:bodyPr wrap="none" rtlCol="0">
            <a:spAutoFit/>
          </a:bodyPr>
          <a:lstStyle/>
          <a:p>
            <a:r>
              <a:rPr lang="en-US" sz="1400" b="1" dirty="0">
                <a:solidFill>
                  <a:schemeClr val="tx1">
                    <a:lumMod val="50000"/>
                    <a:lumOff val="50000"/>
                  </a:schemeClr>
                </a:solidFill>
              </a:rPr>
              <a:t>0</a:t>
            </a:r>
          </a:p>
        </p:txBody>
      </p:sp>
      <p:cxnSp>
        <p:nvCxnSpPr>
          <p:cNvPr id="25" name="Straight Arrow Connector 24">
            <a:extLst>
              <a:ext uri="{FF2B5EF4-FFF2-40B4-BE49-F238E27FC236}">
                <a16:creationId xmlns:a16="http://schemas.microsoft.com/office/drawing/2014/main" id="{D388D52B-8B5F-2448-8E29-ACD1067BCBBE}"/>
              </a:ext>
            </a:extLst>
          </p:cNvPr>
          <p:cNvCxnSpPr>
            <a:cxnSpLocks/>
          </p:cNvCxnSpPr>
          <p:nvPr/>
        </p:nvCxnSpPr>
        <p:spPr>
          <a:xfrm flipV="1">
            <a:off x="4814367" y="3415230"/>
            <a:ext cx="0" cy="302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BD56C72-1E90-FD47-91F8-AF4E624208EA}"/>
              </a:ext>
            </a:extLst>
          </p:cNvPr>
          <p:cNvCxnSpPr>
            <a:cxnSpLocks/>
          </p:cNvCxnSpPr>
          <p:nvPr/>
        </p:nvCxnSpPr>
        <p:spPr>
          <a:xfrm flipH="1">
            <a:off x="4810360" y="3980199"/>
            <a:ext cx="4007" cy="315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66A2C57-1A64-E84B-B37C-28635387583D}"/>
              </a:ext>
            </a:extLst>
          </p:cNvPr>
          <p:cNvCxnSpPr>
            <a:cxnSpLocks/>
            <a:stCxn id="5" idx="3"/>
          </p:cNvCxnSpPr>
          <p:nvPr/>
        </p:nvCxnSpPr>
        <p:spPr>
          <a:xfrm>
            <a:off x="2931898" y="5788613"/>
            <a:ext cx="4065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905D23-5E1B-414B-A984-88CB7920627B}"/>
              </a:ext>
            </a:extLst>
          </p:cNvPr>
          <p:cNvCxnSpPr>
            <a:cxnSpLocks/>
            <a:stCxn id="5" idx="1"/>
          </p:cNvCxnSpPr>
          <p:nvPr/>
        </p:nvCxnSpPr>
        <p:spPr>
          <a:xfrm flipH="1">
            <a:off x="2276502" y="5788613"/>
            <a:ext cx="3777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AA7DD99-7BF3-0745-B6B3-2D1A10FD659F}"/>
              </a:ext>
            </a:extLst>
          </p:cNvPr>
          <p:cNvCxnSpPr>
            <a:cxnSpLocks/>
          </p:cNvCxnSpPr>
          <p:nvPr/>
        </p:nvCxnSpPr>
        <p:spPr>
          <a:xfrm>
            <a:off x="5318690" y="5460021"/>
            <a:ext cx="133036" cy="159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F1B3ED-99BF-FE46-ACAF-FE7A561D4B5A}"/>
              </a:ext>
            </a:extLst>
          </p:cNvPr>
          <p:cNvCxnSpPr>
            <a:cxnSpLocks/>
          </p:cNvCxnSpPr>
          <p:nvPr/>
        </p:nvCxnSpPr>
        <p:spPr>
          <a:xfrm>
            <a:off x="5090160" y="5131313"/>
            <a:ext cx="121920" cy="14934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F6EB4CF-0A39-D04D-900E-C7B438483A5D}"/>
              </a:ext>
            </a:extLst>
          </p:cNvPr>
          <p:cNvCxnSpPr>
            <a:cxnSpLocks/>
            <a:stCxn id="47" idx="2"/>
          </p:cNvCxnSpPr>
          <p:nvPr/>
        </p:nvCxnSpPr>
        <p:spPr>
          <a:xfrm flipH="1">
            <a:off x="9357388" y="1679249"/>
            <a:ext cx="1066683" cy="62236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4379451-C69D-5841-B7FD-73BF125CFF2F}"/>
              </a:ext>
            </a:extLst>
          </p:cNvPr>
          <p:cNvSpPr txBox="1"/>
          <p:nvPr/>
        </p:nvSpPr>
        <p:spPr>
          <a:xfrm>
            <a:off x="5642776" y="675861"/>
            <a:ext cx="2404114" cy="1015663"/>
          </a:xfrm>
          <a:prstGeom prst="rect">
            <a:avLst/>
          </a:prstGeom>
          <a:solidFill>
            <a:schemeClr val="accent4">
              <a:lumMod val="20000"/>
              <a:lumOff val="80000"/>
            </a:schemeClr>
          </a:solidFill>
        </p:spPr>
        <p:txBody>
          <a:bodyPr wrap="square" rtlCol="0">
            <a:spAutoFit/>
          </a:bodyPr>
          <a:lstStyle/>
          <a:p>
            <a:r>
              <a:rPr lang="en-US" sz="1200" dirty="0">
                <a:ea typeface="Calibri" panose="020F0502020204030204" pitchFamily="34" charset="0"/>
                <a:cs typeface="Verdana" panose="020B0604030504040204" pitchFamily="34" charset="0"/>
              </a:rPr>
              <a:t>Zeroes get denser as one moves away from the origin, so there are more zeros to the right of </a:t>
            </a:r>
            <a:r>
              <a:rPr lang="en-US" sz="1200" dirty="0" err="1">
                <a:ea typeface="Calibri" panose="020F0502020204030204" pitchFamily="34" charset="0"/>
                <a:cs typeface="Verdana" panose="020B0604030504040204" pitchFamily="34" charset="0"/>
              </a:rPr>
              <a:t>x</a:t>
            </a:r>
            <a:r>
              <a:rPr lang="en-US" sz="1200" baseline="-25000" dirty="0" err="1">
                <a:ea typeface="Calibri" panose="020F0502020204030204" pitchFamily="34" charset="0"/>
                <a:cs typeface="Verdana" panose="020B0604030504040204" pitchFamily="34" charset="0"/>
              </a:rPr>
              <a:t>n</a:t>
            </a:r>
            <a:r>
              <a:rPr lang="en-US" sz="1200" dirty="0">
                <a:ea typeface="Calibri" panose="020F0502020204030204" pitchFamily="34" charset="0"/>
                <a:cs typeface="Verdana" panose="020B0604030504040204" pitchFamily="34" charset="0"/>
              </a:rPr>
              <a:t> then to the left, hence their trajectories typically “lean” leftwards.</a:t>
            </a:r>
            <a:endParaRPr lang="en-US" sz="1200" dirty="0"/>
          </a:p>
        </p:txBody>
      </p:sp>
      <p:cxnSp>
        <p:nvCxnSpPr>
          <p:cNvPr id="54" name="Straight Arrow Connector 53">
            <a:extLst>
              <a:ext uri="{FF2B5EF4-FFF2-40B4-BE49-F238E27FC236}">
                <a16:creationId xmlns:a16="http://schemas.microsoft.com/office/drawing/2014/main" id="{81B20D21-A0DA-304E-95BF-A35758EF9048}"/>
              </a:ext>
            </a:extLst>
          </p:cNvPr>
          <p:cNvCxnSpPr>
            <a:cxnSpLocks/>
            <a:stCxn id="53" idx="2"/>
          </p:cNvCxnSpPr>
          <p:nvPr/>
        </p:nvCxnSpPr>
        <p:spPr>
          <a:xfrm>
            <a:off x="6844833" y="1691524"/>
            <a:ext cx="1230969" cy="119203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0642ADB-6D25-4B46-B5FE-5F6B4651B880}"/>
              </a:ext>
            </a:extLst>
          </p:cNvPr>
          <p:cNvGrpSpPr/>
          <p:nvPr/>
        </p:nvGrpSpPr>
        <p:grpSpPr>
          <a:xfrm>
            <a:off x="9285820" y="678975"/>
            <a:ext cx="2276502" cy="1000274"/>
            <a:chOff x="407215" y="1100883"/>
            <a:chExt cx="2276502" cy="1000274"/>
          </a:xfrm>
        </p:grpSpPr>
        <p:sp>
          <p:nvSpPr>
            <p:cNvPr id="47" name="TextBox 46">
              <a:extLst>
                <a:ext uri="{FF2B5EF4-FFF2-40B4-BE49-F238E27FC236}">
                  <a16:creationId xmlns:a16="http://schemas.microsoft.com/office/drawing/2014/main" id="{18E7A3D2-C060-1841-9EC0-A6A9784F2DA9}"/>
                </a:ext>
              </a:extLst>
            </p:cNvPr>
            <p:cNvSpPr txBox="1"/>
            <p:nvPr/>
          </p:nvSpPr>
          <p:spPr>
            <a:xfrm>
              <a:off x="407215" y="1100883"/>
              <a:ext cx="2276502" cy="1000274"/>
            </a:xfrm>
            <a:prstGeom prst="rect">
              <a:avLst/>
            </a:prstGeom>
            <a:solidFill>
              <a:schemeClr val="accent4">
                <a:lumMod val="20000"/>
                <a:lumOff val="80000"/>
              </a:schemeClr>
            </a:solidFill>
          </p:spPr>
          <p:txBody>
            <a:bodyPr wrap="square" rtlCol="0">
              <a:spAutoFit/>
            </a:bodyPr>
            <a:lstStyle/>
            <a:p>
              <a:r>
                <a:rPr lang="en-US" sz="1200" dirty="0"/>
                <a:t>Once a zero becomes real, it stays real forever and ends up roughly equally spaced with:</a:t>
              </a:r>
            </a:p>
            <a:p>
              <a:endParaRPr lang="en-US" sz="1200" dirty="0"/>
            </a:p>
            <a:p>
              <a:endParaRPr lang="en-US" sz="1050" dirty="0"/>
            </a:p>
          </p:txBody>
        </p:sp>
        <p:pic>
          <p:nvPicPr>
            <p:cNvPr id="49" name="Picture 48">
              <a:extLst>
                <a:ext uri="{FF2B5EF4-FFF2-40B4-BE49-F238E27FC236}">
                  <a16:creationId xmlns:a16="http://schemas.microsoft.com/office/drawing/2014/main" id="{E03A2E34-50A8-F243-9D58-6A99B8CDF97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78783" y="1716078"/>
              <a:ext cx="2136029" cy="340510"/>
            </a:xfrm>
            <a:prstGeom prst="rect">
              <a:avLst/>
            </a:prstGeom>
            <a:noFill/>
            <a:ln>
              <a:noFill/>
            </a:ln>
          </p:spPr>
        </p:pic>
      </p:grpSp>
      <p:sp>
        <p:nvSpPr>
          <p:cNvPr id="57" name="TextBox 56">
            <a:extLst>
              <a:ext uri="{FF2B5EF4-FFF2-40B4-BE49-F238E27FC236}">
                <a16:creationId xmlns:a16="http://schemas.microsoft.com/office/drawing/2014/main" id="{794CC31E-D0D5-114E-9055-5A06E9CBC6B9}"/>
              </a:ext>
            </a:extLst>
          </p:cNvPr>
          <p:cNvSpPr txBox="1"/>
          <p:nvPr/>
        </p:nvSpPr>
        <p:spPr>
          <a:xfrm>
            <a:off x="816673" y="634066"/>
            <a:ext cx="3884867" cy="1231106"/>
          </a:xfrm>
          <a:prstGeom prst="rect">
            <a:avLst/>
          </a:prstGeom>
          <a:solidFill>
            <a:schemeClr val="accent4">
              <a:lumMod val="20000"/>
              <a:lumOff val="80000"/>
            </a:schemeClr>
          </a:solidFill>
        </p:spPr>
        <p:txBody>
          <a:bodyPr wrap="square" rtlCol="0">
            <a:spAutoFit/>
          </a:bodyPr>
          <a:lstStyle/>
          <a:p>
            <a:r>
              <a:rPr lang="en-US" sz="1200" dirty="0">
                <a:ea typeface="Calibri" panose="020F0502020204030204" pitchFamily="34" charset="0"/>
                <a:cs typeface="Verdana" panose="020B0604030504040204" pitchFamily="34" charset="0"/>
              </a:rPr>
              <a:t>The complex parts of zeros attract each other and the real parts repel each other. From isolating the imaginary “force”, it can be derived that all complex</a:t>
            </a:r>
            <a:r>
              <a:rPr lang="en-US" sz="1200" dirty="0"/>
              <a:t> zeroes will be forced into the real axis in a finite time leading to the bound: </a:t>
            </a:r>
            <a:r>
              <a:rPr lang="en-US" sz="1200" dirty="0">
                <a:ea typeface="Calibri" panose="020F0502020204030204" pitchFamily="34" charset="0"/>
                <a:cs typeface="Verdana" panose="020B0604030504040204" pitchFamily="34" charset="0"/>
              </a:rPr>
              <a:t> </a:t>
            </a:r>
            <a:endParaRPr lang="en-US" sz="1400" dirty="0">
              <a:ea typeface="Calibri" panose="020F0502020204030204" pitchFamily="34" charset="0"/>
              <a:cs typeface="Verdana" panose="020B0604030504040204" pitchFamily="34" charset="0"/>
            </a:endParaRPr>
          </a:p>
          <a:p>
            <a:endParaRPr lang="en-US" sz="1400" dirty="0">
              <a:ea typeface="Calibri" panose="020F0502020204030204" pitchFamily="34" charset="0"/>
              <a:cs typeface="Verdana" panose="020B0604030504040204" pitchFamily="34" charset="0"/>
            </a:endParaRPr>
          </a:p>
          <a:p>
            <a:endParaRPr lang="en-US" sz="1200" dirty="0">
              <a:ea typeface="Calibri" panose="020F0502020204030204" pitchFamily="34" charset="0"/>
              <a:cs typeface="Verdana" panose="020B0604030504040204" pitchFamily="34" charset="0"/>
            </a:endParaRPr>
          </a:p>
        </p:txBody>
      </p:sp>
      <p:pic>
        <p:nvPicPr>
          <p:cNvPr id="66" name="Picture 65">
            <a:extLst>
              <a:ext uri="{FF2B5EF4-FFF2-40B4-BE49-F238E27FC236}">
                <a16:creationId xmlns:a16="http://schemas.microsoft.com/office/drawing/2014/main" id="{2BA7B57B-1CE7-D048-BEF9-657E01A95E73}"/>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990858" y="1471781"/>
            <a:ext cx="1214750" cy="308427"/>
          </a:xfrm>
          <a:prstGeom prst="rect">
            <a:avLst/>
          </a:prstGeom>
          <a:noFill/>
          <a:ln>
            <a:noFill/>
          </a:ln>
        </p:spPr>
      </p:pic>
      <p:cxnSp>
        <p:nvCxnSpPr>
          <p:cNvPr id="67" name="Straight Arrow Connector 66">
            <a:extLst>
              <a:ext uri="{FF2B5EF4-FFF2-40B4-BE49-F238E27FC236}">
                <a16:creationId xmlns:a16="http://schemas.microsoft.com/office/drawing/2014/main" id="{642F400D-6196-4947-A8A4-ABA1B7063965}"/>
              </a:ext>
            </a:extLst>
          </p:cNvPr>
          <p:cNvCxnSpPr>
            <a:cxnSpLocks/>
            <a:stCxn id="66" idx="2"/>
          </p:cNvCxnSpPr>
          <p:nvPr/>
        </p:nvCxnSpPr>
        <p:spPr>
          <a:xfrm>
            <a:off x="2598233" y="1780208"/>
            <a:ext cx="42163" cy="138188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3E50CAD6-846A-7741-834D-87DF9BC06694}"/>
              </a:ext>
            </a:extLst>
          </p:cNvPr>
          <p:cNvSpPr txBox="1"/>
          <p:nvPr/>
        </p:nvSpPr>
        <p:spPr>
          <a:xfrm>
            <a:off x="9021593" y="5619336"/>
            <a:ext cx="277640" cy="338554"/>
          </a:xfrm>
          <a:prstGeom prst="rect">
            <a:avLst/>
          </a:prstGeom>
          <a:noFill/>
        </p:spPr>
        <p:txBody>
          <a:bodyPr wrap="none" rtlCol="0">
            <a:spAutoFit/>
          </a:bodyPr>
          <a:lstStyle/>
          <a:p>
            <a:r>
              <a:rPr lang="en-US" sz="1600" dirty="0">
                <a:solidFill>
                  <a:srgbClr val="2F528F"/>
                </a:solidFill>
              </a:rPr>
              <a:t>x</a:t>
            </a:r>
          </a:p>
        </p:txBody>
      </p:sp>
      <p:cxnSp>
        <p:nvCxnSpPr>
          <p:cNvPr id="52" name="Straight Arrow Connector 51">
            <a:extLst>
              <a:ext uri="{FF2B5EF4-FFF2-40B4-BE49-F238E27FC236}">
                <a16:creationId xmlns:a16="http://schemas.microsoft.com/office/drawing/2014/main" id="{31BD232B-A3E7-204E-AEA7-CCABE0C1A371}"/>
              </a:ext>
            </a:extLst>
          </p:cNvPr>
          <p:cNvCxnSpPr>
            <a:cxnSpLocks/>
            <a:stCxn id="51" idx="3"/>
          </p:cNvCxnSpPr>
          <p:nvPr/>
        </p:nvCxnSpPr>
        <p:spPr>
          <a:xfrm>
            <a:off x="9299233" y="5788613"/>
            <a:ext cx="4065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2B59F3C-335B-4B4B-96BB-9B9D2143216A}"/>
              </a:ext>
            </a:extLst>
          </p:cNvPr>
          <p:cNvCxnSpPr>
            <a:cxnSpLocks/>
            <a:stCxn id="51" idx="1"/>
          </p:cNvCxnSpPr>
          <p:nvPr/>
        </p:nvCxnSpPr>
        <p:spPr>
          <a:xfrm flipH="1">
            <a:off x="8643837" y="5788613"/>
            <a:ext cx="3777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0AA1092-C1CC-0946-B0B9-EB1291581A22}"/>
              </a:ext>
            </a:extLst>
          </p:cNvPr>
          <p:cNvSpPr txBox="1"/>
          <p:nvPr/>
        </p:nvSpPr>
        <p:spPr>
          <a:xfrm>
            <a:off x="10595887" y="4931943"/>
            <a:ext cx="277640" cy="338554"/>
          </a:xfrm>
          <a:prstGeom prst="rect">
            <a:avLst/>
          </a:prstGeom>
          <a:noFill/>
        </p:spPr>
        <p:txBody>
          <a:bodyPr wrap="none" rtlCol="0">
            <a:spAutoFit/>
          </a:bodyPr>
          <a:lstStyle/>
          <a:p>
            <a:r>
              <a:rPr lang="en-US" sz="1600" dirty="0">
                <a:solidFill>
                  <a:srgbClr val="2F528F"/>
                </a:solidFill>
              </a:rPr>
              <a:t>y</a:t>
            </a:r>
          </a:p>
        </p:txBody>
      </p:sp>
      <p:cxnSp>
        <p:nvCxnSpPr>
          <p:cNvPr id="59" name="Straight Arrow Connector 58">
            <a:extLst>
              <a:ext uri="{FF2B5EF4-FFF2-40B4-BE49-F238E27FC236}">
                <a16:creationId xmlns:a16="http://schemas.microsoft.com/office/drawing/2014/main" id="{88CEFAAE-7101-6340-93AA-88851FB32EA6}"/>
              </a:ext>
            </a:extLst>
          </p:cNvPr>
          <p:cNvCxnSpPr>
            <a:cxnSpLocks/>
          </p:cNvCxnSpPr>
          <p:nvPr/>
        </p:nvCxnSpPr>
        <p:spPr>
          <a:xfrm>
            <a:off x="10814088" y="5183361"/>
            <a:ext cx="313167" cy="135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19BA1BF-2F4C-EA44-B30E-E666ABBE60CF}"/>
              </a:ext>
            </a:extLst>
          </p:cNvPr>
          <p:cNvCxnSpPr>
            <a:cxnSpLocks/>
          </p:cNvCxnSpPr>
          <p:nvPr/>
        </p:nvCxnSpPr>
        <p:spPr>
          <a:xfrm>
            <a:off x="10238773" y="4931943"/>
            <a:ext cx="365008" cy="14747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185FFC13-642D-3B41-AE2B-3567EA488D15}"/>
              </a:ext>
            </a:extLst>
          </p:cNvPr>
          <p:cNvSpPr txBox="1"/>
          <p:nvPr/>
        </p:nvSpPr>
        <p:spPr>
          <a:xfrm>
            <a:off x="6185527" y="3633727"/>
            <a:ext cx="253596" cy="338554"/>
          </a:xfrm>
          <a:prstGeom prst="rect">
            <a:avLst/>
          </a:prstGeom>
          <a:noFill/>
        </p:spPr>
        <p:txBody>
          <a:bodyPr wrap="none" rtlCol="0">
            <a:spAutoFit/>
          </a:bodyPr>
          <a:lstStyle/>
          <a:p>
            <a:r>
              <a:rPr lang="en-US" sz="1600" dirty="0">
                <a:solidFill>
                  <a:srgbClr val="2F528F"/>
                </a:solidFill>
              </a:rPr>
              <a:t>t</a:t>
            </a:r>
          </a:p>
        </p:txBody>
      </p:sp>
      <p:cxnSp>
        <p:nvCxnSpPr>
          <p:cNvPr id="62" name="Straight Arrow Connector 61">
            <a:extLst>
              <a:ext uri="{FF2B5EF4-FFF2-40B4-BE49-F238E27FC236}">
                <a16:creationId xmlns:a16="http://schemas.microsoft.com/office/drawing/2014/main" id="{FB9482E7-8A9C-074F-8855-7B53EF584F92}"/>
              </a:ext>
            </a:extLst>
          </p:cNvPr>
          <p:cNvCxnSpPr>
            <a:cxnSpLocks/>
          </p:cNvCxnSpPr>
          <p:nvPr/>
        </p:nvCxnSpPr>
        <p:spPr>
          <a:xfrm flipV="1">
            <a:off x="6316332" y="3392370"/>
            <a:ext cx="0" cy="302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B4CC6EE-59A3-0341-B3AA-AE3CDC6A9866}"/>
              </a:ext>
            </a:extLst>
          </p:cNvPr>
          <p:cNvCxnSpPr>
            <a:cxnSpLocks/>
          </p:cNvCxnSpPr>
          <p:nvPr/>
        </p:nvCxnSpPr>
        <p:spPr>
          <a:xfrm>
            <a:off x="6316332" y="3957339"/>
            <a:ext cx="0" cy="315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8F2D410-8DEB-BE40-9F36-F584BD01BF06}"/>
              </a:ext>
            </a:extLst>
          </p:cNvPr>
          <p:cNvCxnSpPr>
            <a:cxnSpLocks/>
          </p:cNvCxnSpPr>
          <p:nvPr/>
        </p:nvCxnSpPr>
        <p:spPr>
          <a:xfrm>
            <a:off x="6609439" y="3313249"/>
            <a:ext cx="797201" cy="62411"/>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9D25951B-91CA-3E47-9F7B-14D8B03C46A2}"/>
              </a:ext>
            </a:extLst>
          </p:cNvPr>
          <p:cNvSpPr txBox="1"/>
          <p:nvPr/>
        </p:nvSpPr>
        <p:spPr>
          <a:xfrm>
            <a:off x="6719390" y="3174601"/>
            <a:ext cx="276038" cy="307777"/>
          </a:xfrm>
          <a:prstGeom prst="rect">
            <a:avLst/>
          </a:prstGeom>
          <a:noFill/>
        </p:spPr>
        <p:txBody>
          <a:bodyPr wrap="none" rtlCol="0">
            <a:spAutoFit/>
          </a:bodyPr>
          <a:lstStyle/>
          <a:p>
            <a:r>
              <a:rPr lang="en-US" sz="1400" b="1" dirty="0">
                <a:solidFill>
                  <a:schemeClr val="tx1">
                    <a:lumMod val="50000"/>
                    <a:lumOff val="50000"/>
                  </a:schemeClr>
                </a:solidFill>
              </a:rPr>
              <a:t>0</a:t>
            </a:r>
          </a:p>
        </p:txBody>
      </p:sp>
      <p:sp>
        <p:nvSpPr>
          <p:cNvPr id="91" name="TextBox 90">
            <a:extLst>
              <a:ext uri="{FF2B5EF4-FFF2-40B4-BE49-F238E27FC236}">
                <a16:creationId xmlns:a16="http://schemas.microsoft.com/office/drawing/2014/main" id="{5EDBFA48-AC0F-894D-8629-79E2A768B3D3}"/>
              </a:ext>
            </a:extLst>
          </p:cNvPr>
          <p:cNvSpPr txBox="1"/>
          <p:nvPr/>
        </p:nvSpPr>
        <p:spPr>
          <a:xfrm>
            <a:off x="2046593" y="3382462"/>
            <a:ext cx="300082" cy="261610"/>
          </a:xfrm>
          <a:prstGeom prst="rect">
            <a:avLst/>
          </a:prstGeom>
          <a:noFill/>
        </p:spPr>
        <p:txBody>
          <a:bodyPr wrap="none" rtlCol="0">
            <a:spAutoFit/>
          </a:bodyPr>
          <a:lstStyle/>
          <a:p>
            <a:r>
              <a:rPr lang="en-US" sz="1100" b="1" dirty="0">
                <a:solidFill>
                  <a:schemeClr val="tx1">
                    <a:lumMod val="50000"/>
                    <a:lumOff val="50000"/>
                  </a:schemeClr>
                </a:solidFill>
              </a:rPr>
              <a:t>-1</a:t>
            </a:r>
          </a:p>
        </p:txBody>
      </p:sp>
      <p:sp>
        <p:nvSpPr>
          <p:cNvPr id="92" name="TextBox 91">
            <a:extLst>
              <a:ext uri="{FF2B5EF4-FFF2-40B4-BE49-F238E27FC236}">
                <a16:creationId xmlns:a16="http://schemas.microsoft.com/office/drawing/2014/main" id="{B031D957-7491-814D-85CF-95AC08FB8FCE}"/>
              </a:ext>
            </a:extLst>
          </p:cNvPr>
          <p:cNvSpPr txBox="1"/>
          <p:nvPr/>
        </p:nvSpPr>
        <p:spPr>
          <a:xfrm>
            <a:off x="3234165" y="3374842"/>
            <a:ext cx="256802" cy="261610"/>
          </a:xfrm>
          <a:prstGeom prst="rect">
            <a:avLst/>
          </a:prstGeom>
          <a:noFill/>
        </p:spPr>
        <p:txBody>
          <a:bodyPr wrap="none" rtlCol="0">
            <a:spAutoFit/>
          </a:bodyPr>
          <a:lstStyle/>
          <a:p>
            <a:r>
              <a:rPr lang="en-US" sz="1100" b="1" dirty="0">
                <a:solidFill>
                  <a:schemeClr val="tx1">
                    <a:lumMod val="50000"/>
                    <a:lumOff val="50000"/>
                  </a:schemeClr>
                </a:solidFill>
              </a:rPr>
              <a:t>1</a:t>
            </a:r>
          </a:p>
        </p:txBody>
      </p:sp>
      <p:sp>
        <p:nvSpPr>
          <p:cNvPr id="93" name="TextBox 92">
            <a:extLst>
              <a:ext uri="{FF2B5EF4-FFF2-40B4-BE49-F238E27FC236}">
                <a16:creationId xmlns:a16="http://schemas.microsoft.com/office/drawing/2014/main" id="{23868463-3C55-A04D-BEB0-65CA5BE73404}"/>
              </a:ext>
            </a:extLst>
          </p:cNvPr>
          <p:cNvSpPr txBox="1"/>
          <p:nvPr/>
        </p:nvSpPr>
        <p:spPr>
          <a:xfrm>
            <a:off x="2698097" y="2935144"/>
            <a:ext cx="367408" cy="261610"/>
          </a:xfrm>
          <a:prstGeom prst="rect">
            <a:avLst/>
          </a:prstGeom>
          <a:noFill/>
        </p:spPr>
        <p:txBody>
          <a:bodyPr wrap="none" rtlCol="0">
            <a:spAutoFit/>
          </a:bodyPr>
          <a:lstStyle/>
          <a:p>
            <a:r>
              <a:rPr lang="en-US" sz="1100" b="1" dirty="0">
                <a:solidFill>
                  <a:schemeClr val="tx1">
                    <a:lumMod val="50000"/>
                    <a:lumOff val="50000"/>
                  </a:schemeClr>
                </a:solidFill>
              </a:rPr>
              <a:t>0.5</a:t>
            </a:r>
          </a:p>
        </p:txBody>
      </p:sp>
      <p:cxnSp>
        <p:nvCxnSpPr>
          <p:cNvPr id="98" name="Straight Connector 97">
            <a:extLst>
              <a:ext uri="{FF2B5EF4-FFF2-40B4-BE49-F238E27FC236}">
                <a16:creationId xmlns:a16="http://schemas.microsoft.com/office/drawing/2014/main" id="{284415F6-50C3-ED47-B156-C7E9564E72A1}"/>
              </a:ext>
            </a:extLst>
          </p:cNvPr>
          <p:cNvCxnSpPr>
            <a:cxnSpLocks/>
          </p:cNvCxnSpPr>
          <p:nvPr/>
        </p:nvCxnSpPr>
        <p:spPr>
          <a:xfrm flipV="1">
            <a:off x="7008039" y="5389506"/>
            <a:ext cx="2992183" cy="6055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Left Brace 2">
            <a:extLst>
              <a:ext uri="{FF2B5EF4-FFF2-40B4-BE49-F238E27FC236}">
                <a16:creationId xmlns:a16="http://schemas.microsoft.com/office/drawing/2014/main" id="{9DF3D2B8-596E-914D-8757-65FD2A1F3355}"/>
              </a:ext>
            </a:extLst>
          </p:cNvPr>
          <p:cNvSpPr/>
          <p:nvPr/>
        </p:nvSpPr>
        <p:spPr>
          <a:xfrm flipH="1">
            <a:off x="11285219" y="2301618"/>
            <a:ext cx="60236" cy="86047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Left Brace 45">
            <a:extLst>
              <a:ext uri="{FF2B5EF4-FFF2-40B4-BE49-F238E27FC236}">
                <a16:creationId xmlns:a16="http://schemas.microsoft.com/office/drawing/2014/main" id="{9A856BB7-AA1C-084A-80C3-7E280260E442}"/>
              </a:ext>
            </a:extLst>
          </p:cNvPr>
          <p:cNvSpPr/>
          <p:nvPr/>
        </p:nvSpPr>
        <p:spPr>
          <a:xfrm flipH="1">
            <a:off x="11281712" y="3512254"/>
            <a:ext cx="63743" cy="181042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Left Brace 49">
            <a:extLst>
              <a:ext uri="{FF2B5EF4-FFF2-40B4-BE49-F238E27FC236}">
                <a16:creationId xmlns:a16="http://schemas.microsoft.com/office/drawing/2014/main" id="{6D7A4049-484D-744B-A03C-1E5B4F63E44C}"/>
              </a:ext>
            </a:extLst>
          </p:cNvPr>
          <p:cNvSpPr/>
          <p:nvPr/>
        </p:nvSpPr>
        <p:spPr>
          <a:xfrm flipH="1">
            <a:off x="11285219" y="3223260"/>
            <a:ext cx="55798" cy="2360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D8A72003-9D4D-DC4E-A957-3AFA14895C1C}"/>
              </a:ext>
            </a:extLst>
          </p:cNvPr>
          <p:cNvSpPr txBox="1"/>
          <p:nvPr/>
        </p:nvSpPr>
        <p:spPr>
          <a:xfrm>
            <a:off x="11441905" y="2547190"/>
            <a:ext cx="502061" cy="369332"/>
          </a:xfrm>
          <a:prstGeom prst="rect">
            <a:avLst/>
          </a:prstGeom>
          <a:noFill/>
        </p:spPr>
        <p:txBody>
          <a:bodyPr wrap="none" rtlCol="0">
            <a:spAutoFit/>
          </a:bodyPr>
          <a:lstStyle/>
          <a:p>
            <a:pPr algn="ctr"/>
            <a:r>
              <a:rPr lang="en-US" sz="900" dirty="0"/>
              <a:t>“solid”</a:t>
            </a:r>
          </a:p>
          <a:p>
            <a:pPr algn="ctr"/>
            <a:r>
              <a:rPr lang="en-US" sz="900" dirty="0"/>
              <a:t>state</a:t>
            </a:r>
          </a:p>
        </p:txBody>
      </p:sp>
      <p:sp>
        <p:nvSpPr>
          <p:cNvPr id="69" name="TextBox 68">
            <a:extLst>
              <a:ext uri="{FF2B5EF4-FFF2-40B4-BE49-F238E27FC236}">
                <a16:creationId xmlns:a16="http://schemas.microsoft.com/office/drawing/2014/main" id="{6E6BCEEA-D8DA-4044-8B25-88D8B18D27D0}"/>
              </a:ext>
            </a:extLst>
          </p:cNvPr>
          <p:cNvSpPr txBox="1"/>
          <p:nvPr/>
        </p:nvSpPr>
        <p:spPr>
          <a:xfrm>
            <a:off x="11420265" y="3164804"/>
            <a:ext cx="545342" cy="369332"/>
          </a:xfrm>
          <a:prstGeom prst="rect">
            <a:avLst/>
          </a:prstGeom>
          <a:noFill/>
        </p:spPr>
        <p:txBody>
          <a:bodyPr wrap="none" rtlCol="0">
            <a:spAutoFit/>
          </a:bodyPr>
          <a:lstStyle/>
          <a:p>
            <a:pPr algn="ctr"/>
            <a:r>
              <a:rPr lang="en-US" sz="900" dirty="0"/>
              <a:t>“liquid”</a:t>
            </a:r>
          </a:p>
          <a:p>
            <a:pPr algn="ctr"/>
            <a:r>
              <a:rPr lang="en-US" sz="900" dirty="0"/>
              <a:t>state</a:t>
            </a:r>
          </a:p>
        </p:txBody>
      </p:sp>
      <p:sp>
        <p:nvSpPr>
          <p:cNvPr id="70" name="TextBox 69">
            <a:extLst>
              <a:ext uri="{FF2B5EF4-FFF2-40B4-BE49-F238E27FC236}">
                <a16:creationId xmlns:a16="http://schemas.microsoft.com/office/drawing/2014/main" id="{850172D6-5DAB-6941-B74D-410CE57FEDF1}"/>
              </a:ext>
            </a:extLst>
          </p:cNvPr>
          <p:cNvSpPr txBox="1"/>
          <p:nvPr/>
        </p:nvSpPr>
        <p:spPr>
          <a:xfrm>
            <a:off x="11370979" y="4209941"/>
            <a:ext cx="659155" cy="369332"/>
          </a:xfrm>
          <a:prstGeom prst="rect">
            <a:avLst/>
          </a:prstGeom>
          <a:noFill/>
        </p:spPr>
        <p:txBody>
          <a:bodyPr wrap="none" rtlCol="0">
            <a:spAutoFit/>
          </a:bodyPr>
          <a:lstStyle/>
          <a:p>
            <a:pPr algn="ctr"/>
            <a:r>
              <a:rPr lang="en-US" sz="900" dirty="0"/>
              <a:t>“gaseous”</a:t>
            </a:r>
          </a:p>
          <a:p>
            <a:pPr algn="ctr"/>
            <a:r>
              <a:rPr lang="en-US" sz="900" dirty="0"/>
              <a:t>state</a:t>
            </a:r>
          </a:p>
        </p:txBody>
      </p:sp>
      <p:sp>
        <p:nvSpPr>
          <p:cNvPr id="71" name="TextBox 70">
            <a:extLst>
              <a:ext uri="{FF2B5EF4-FFF2-40B4-BE49-F238E27FC236}">
                <a16:creationId xmlns:a16="http://schemas.microsoft.com/office/drawing/2014/main" id="{432A1BC4-20CF-334E-BE5A-85C0C2F2D08E}"/>
              </a:ext>
            </a:extLst>
          </p:cNvPr>
          <p:cNvSpPr txBox="1"/>
          <p:nvPr/>
        </p:nvSpPr>
        <p:spPr>
          <a:xfrm>
            <a:off x="5048922" y="5914341"/>
            <a:ext cx="1826782" cy="307777"/>
          </a:xfrm>
          <a:prstGeom prst="rect">
            <a:avLst/>
          </a:prstGeom>
          <a:noFill/>
        </p:spPr>
        <p:txBody>
          <a:bodyPr wrap="none" rtlCol="0">
            <a:spAutoFit/>
          </a:bodyPr>
          <a:lstStyle/>
          <a:p>
            <a:r>
              <a:rPr lang="en-US" sz="1400" dirty="0"/>
              <a:t>trajectory of real zeros</a:t>
            </a:r>
          </a:p>
        </p:txBody>
      </p:sp>
      <p:cxnSp>
        <p:nvCxnSpPr>
          <p:cNvPr id="72" name="Straight Connector 71">
            <a:extLst>
              <a:ext uri="{FF2B5EF4-FFF2-40B4-BE49-F238E27FC236}">
                <a16:creationId xmlns:a16="http://schemas.microsoft.com/office/drawing/2014/main" id="{8622DD3A-2EFC-E04C-9424-CDC664BF14FF}"/>
              </a:ext>
            </a:extLst>
          </p:cNvPr>
          <p:cNvCxnSpPr/>
          <p:nvPr/>
        </p:nvCxnSpPr>
        <p:spPr>
          <a:xfrm>
            <a:off x="4616841" y="6077374"/>
            <a:ext cx="433282" cy="0"/>
          </a:xfrm>
          <a:prstGeom prst="line">
            <a:avLst/>
          </a:prstGeom>
          <a:ln w="28575">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D7276AB-AAA9-9649-938C-DBE2B5DBC8A5}"/>
              </a:ext>
            </a:extLst>
          </p:cNvPr>
          <p:cNvSpPr txBox="1"/>
          <p:nvPr/>
        </p:nvSpPr>
        <p:spPr>
          <a:xfrm>
            <a:off x="5048922" y="6213069"/>
            <a:ext cx="2161617" cy="307777"/>
          </a:xfrm>
          <a:prstGeom prst="rect">
            <a:avLst/>
          </a:prstGeom>
          <a:noFill/>
        </p:spPr>
        <p:txBody>
          <a:bodyPr wrap="none" rtlCol="0">
            <a:spAutoFit/>
          </a:bodyPr>
          <a:lstStyle/>
          <a:p>
            <a:r>
              <a:rPr lang="en-US" sz="1400" dirty="0"/>
              <a:t>trajectory of complex zeros</a:t>
            </a:r>
          </a:p>
        </p:txBody>
      </p:sp>
      <p:cxnSp>
        <p:nvCxnSpPr>
          <p:cNvPr id="74" name="Straight Connector 73">
            <a:extLst>
              <a:ext uri="{FF2B5EF4-FFF2-40B4-BE49-F238E27FC236}">
                <a16:creationId xmlns:a16="http://schemas.microsoft.com/office/drawing/2014/main" id="{142D7E2D-2509-F142-B267-765776EB9ECB}"/>
              </a:ext>
            </a:extLst>
          </p:cNvPr>
          <p:cNvCxnSpPr/>
          <p:nvPr/>
        </p:nvCxnSpPr>
        <p:spPr>
          <a:xfrm>
            <a:off x="4616841" y="6376102"/>
            <a:ext cx="433282" cy="0"/>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0C0A77D-F2DD-5C43-9B2A-224ED003310B}"/>
              </a:ext>
            </a:extLst>
          </p:cNvPr>
          <p:cNvCxnSpPr/>
          <p:nvPr/>
        </p:nvCxnSpPr>
        <p:spPr>
          <a:xfrm>
            <a:off x="4616841" y="6665684"/>
            <a:ext cx="433282" cy="0"/>
          </a:xfrm>
          <a:prstGeom prst="line">
            <a:avLst/>
          </a:prstGeom>
          <a:ln w="28575">
            <a:solidFill>
              <a:srgbClr val="4472C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14A4A4B-0145-424A-83A2-E9FFA2D0C1D5}"/>
              </a:ext>
            </a:extLst>
          </p:cNvPr>
          <p:cNvSpPr txBox="1"/>
          <p:nvPr/>
        </p:nvSpPr>
        <p:spPr>
          <a:xfrm>
            <a:off x="5048922" y="6502651"/>
            <a:ext cx="3783793" cy="307777"/>
          </a:xfrm>
          <a:prstGeom prst="rect">
            <a:avLst/>
          </a:prstGeom>
          <a:noFill/>
        </p:spPr>
        <p:txBody>
          <a:bodyPr wrap="none" rtlCol="0">
            <a:spAutoFit/>
          </a:bodyPr>
          <a:lstStyle/>
          <a:p>
            <a:r>
              <a:rPr lang="en-US" sz="1400" dirty="0"/>
              <a:t>DBN-upper bound (still drawn at 0.5, is now 0.22)</a:t>
            </a:r>
          </a:p>
        </p:txBody>
      </p:sp>
    </p:spTree>
    <p:extLst>
      <p:ext uri="{BB962C8B-B14F-4D97-AF65-F5344CB8AC3E}">
        <p14:creationId xmlns:p14="http://schemas.microsoft.com/office/powerpoint/2010/main" val="4212563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6DA4E07-C275-8E48-9F1B-EAA36746A68F}"/>
              </a:ext>
            </a:extLst>
          </p:cNvPr>
          <p:cNvPicPr>
            <a:picLocks noChangeAspect="1"/>
          </p:cNvPicPr>
          <p:nvPr/>
        </p:nvPicPr>
        <p:blipFill>
          <a:blip r:embed="rId3"/>
          <a:stretch>
            <a:fillRect/>
          </a:stretch>
        </p:blipFill>
        <p:spPr>
          <a:xfrm>
            <a:off x="2213056" y="476768"/>
            <a:ext cx="7714131" cy="3109267"/>
          </a:xfrm>
          <a:prstGeom prst="rect">
            <a:avLst/>
          </a:prstGeom>
        </p:spPr>
      </p:pic>
      <p:pic>
        <p:nvPicPr>
          <p:cNvPr id="56" name="Picture 55">
            <a:extLst>
              <a:ext uri="{FF2B5EF4-FFF2-40B4-BE49-F238E27FC236}">
                <a16:creationId xmlns:a16="http://schemas.microsoft.com/office/drawing/2014/main" id="{08D3330F-4600-534E-8FA4-CCF4477935FF}"/>
              </a:ext>
            </a:extLst>
          </p:cNvPr>
          <p:cNvPicPr>
            <a:picLocks noChangeAspect="1"/>
          </p:cNvPicPr>
          <p:nvPr/>
        </p:nvPicPr>
        <p:blipFill>
          <a:blip r:embed="rId3"/>
          <a:stretch>
            <a:fillRect/>
          </a:stretch>
        </p:blipFill>
        <p:spPr>
          <a:xfrm>
            <a:off x="2273344" y="3496237"/>
            <a:ext cx="7685917" cy="3097896"/>
          </a:xfrm>
          <a:prstGeom prst="rect">
            <a:avLst/>
          </a:prstGeom>
        </p:spPr>
      </p:pic>
      <p:sp>
        <p:nvSpPr>
          <p:cNvPr id="17" name="TextBox 16">
            <a:extLst>
              <a:ext uri="{FF2B5EF4-FFF2-40B4-BE49-F238E27FC236}">
                <a16:creationId xmlns:a16="http://schemas.microsoft.com/office/drawing/2014/main" id="{2FB2ACC8-3632-0D43-94BE-13F989E39012}"/>
              </a:ext>
            </a:extLst>
          </p:cNvPr>
          <p:cNvSpPr txBox="1"/>
          <p:nvPr/>
        </p:nvSpPr>
        <p:spPr>
          <a:xfrm>
            <a:off x="1376218" y="-5711"/>
            <a:ext cx="9942157" cy="461665"/>
          </a:xfrm>
          <a:prstGeom prst="rect">
            <a:avLst/>
          </a:prstGeom>
          <a:noFill/>
        </p:spPr>
        <p:txBody>
          <a:bodyPr wrap="square" rtlCol="0">
            <a:spAutoFit/>
          </a:bodyPr>
          <a:lstStyle/>
          <a:p>
            <a:r>
              <a:rPr lang="en-US" sz="2400" dirty="0"/>
              <a:t>Observations on the trajectories of real zeros (using </a:t>
            </a:r>
            <a:r>
              <a:rPr lang="en-US" sz="2400" dirty="0" err="1"/>
              <a:t>H</a:t>
            </a:r>
            <a:r>
              <a:rPr lang="en-US" sz="2400" baseline="-25000" dirty="0" err="1"/>
              <a:t>t</a:t>
            </a:r>
            <a:r>
              <a:rPr lang="en-US" sz="2400" dirty="0"/>
              <a:t>-integral </a:t>
            </a:r>
            <a:r>
              <a:rPr lang="en-US" sz="2400" dirty="0" err="1"/>
              <a:t>pari</a:t>
            </a:r>
            <a:r>
              <a:rPr lang="en-US" sz="2400" dirty="0"/>
              <a:t>/</a:t>
            </a:r>
            <a:r>
              <a:rPr lang="en-US" sz="2400" dirty="0" err="1"/>
              <a:t>gp</a:t>
            </a:r>
            <a:r>
              <a:rPr lang="en-US" sz="2400" dirty="0"/>
              <a:t>)  (1)</a:t>
            </a:r>
            <a:endParaRPr lang="en-US" sz="2400" baseline="-25000" dirty="0"/>
          </a:p>
        </p:txBody>
      </p:sp>
      <p:cxnSp>
        <p:nvCxnSpPr>
          <p:cNvPr id="65" name="Straight Connector 64">
            <a:extLst>
              <a:ext uri="{FF2B5EF4-FFF2-40B4-BE49-F238E27FC236}">
                <a16:creationId xmlns:a16="http://schemas.microsoft.com/office/drawing/2014/main" id="{85B355B1-0121-2740-B7D5-E439B04DD434}"/>
              </a:ext>
            </a:extLst>
          </p:cNvPr>
          <p:cNvCxnSpPr/>
          <p:nvPr/>
        </p:nvCxnSpPr>
        <p:spPr>
          <a:xfrm>
            <a:off x="-25878" y="434503"/>
            <a:ext cx="1219200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7CECAC3-FE75-4D41-A99D-69A6F92EEB8F}"/>
              </a:ext>
            </a:extLst>
          </p:cNvPr>
          <p:cNvCxnSpPr/>
          <p:nvPr/>
        </p:nvCxnSpPr>
        <p:spPr>
          <a:xfrm>
            <a:off x="5144755" y="5184948"/>
            <a:ext cx="703384"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17A2676-1E6A-FA4C-868C-2689BFDA08ED}"/>
              </a:ext>
            </a:extLst>
          </p:cNvPr>
          <p:cNvCxnSpPr>
            <a:cxnSpLocks/>
          </p:cNvCxnSpPr>
          <p:nvPr/>
        </p:nvCxnSpPr>
        <p:spPr>
          <a:xfrm>
            <a:off x="4652385" y="5184948"/>
            <a:ext cx="542611"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9C6544B-0C9D-6741-825A-297E61A57869}"/>
              </a:ext>
            </a:extLst>
          </p:cNvPr>
          <p:cNvCxnSpPr>
            <a:cxnSpLocks/>
          </p:cNvCxnSpPr>
          <p:nvPr/>
        </p:nvCxnSpPr>
        <p:spPr>
          <a:xfrm>
            <a:off x="5848139" y="5186623"/>
            <a:ext cx="793819"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7F6971C-0C31-7348-9E3F-875A6EA4505D}"/>
              </a:ext>
            </a:extLst>
          </p:cNvPr>
          <p:cNvCxnSpPr>
            <a:cxnSpLocks/>
          </p:cNvCxnSpPr>
          <p:nvPr/>
        </p:nvCxnSpPr>
        <p:spPr>
          <a:xfrm>
            <a:off x="6641958" y="5184948"/>
            <a:ext cx="984739"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F6C3C51-0F0D-2946-859E-2958E8D2FA95}"/>
              </a:ext>
            </a:extLst>
          </p:cNvPr>
          <p:cNvCxnSpPr>
            <a:cxnSpLocks/>
          </p:cNvCxnSpPr>
          <p:nvPr/>
        </p:nvCxnSpPr>
        <p:spPr>
          <a:xfrm>
            <a:off x="7626697" y="5184948"/>
            <a:ext cx="1162196"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E086F4CA-E8CD-C842-A489-950A47756ACF}"/>
              </a:ext>
            </a:extLst>
          </p:cNvPr>
          <p:cNvSpPr txBox="1"/>
          <p:nvPr/>
        </p:nvSpPr>
        <p:spPr>
          <a:xfrm>
            <a:off x="9201553" y="3260928"/>
            <a:ext cx="2825249" cy="523220"/>
          </a:xfrm>
          <a:prstGeom prst="rect">
            <a:avLst/>
          </a:prstGeom>
          <a:solidFill>
            <a:schemeClr val="accent6">
              <a:lumMod val="20000"/>
              <a:lumOff val="80000"/>
            </a:schemeClr>
          </a:solidFill>
        </p:spPr>
        <p:txBody>
          <a:bodyPr wrap="square" rtlCol="0">
            <a:spAutoFit/>
          </a:bodyPr>
          <a:lstStyle/>
          <a:p>
            <a:pPr algn="ctr"/>
            <a:r>
              <a:rPr lang="en-US" sz="1600" dirty="0"/>
              <a:t>2.</a:t>
            </a:r>
            <a:r>
              <a:rPr lang="en-US" sz="1200" dirty="0"/>
              <a:t> </a:t>
            </a:r>
            <a:r>
              <a:rPr lang="en-US" sz="1200" dirty="0">
                <a:cs typeface="Verdana" panose="020B0604030504040204" pitchFamily="34" charset="0"/>
              </a:rPr>
              <a:t>The distance between these lines appears to increase by a fixed factor.</a:t>
            </a:r>
            <a:endParaRPr lang="en-US" sz="1200" dirty="0"/>
          </a:p>
        </p:txBody>
      </p:sp>
      <p:cxnSp>
        <p:nvCxnSpPr>
          <p:cNvPr id="41" name="Straight Connector 40">
            <a:extLst>
              <a:ext uri="{FF2B5EF4-FFF2-40B4-BE49-F238E27FC236}">
                <a16:creationId xmlns:a16="http://schemas.microsoft.com/office/drawing/2014/main" id="{52F5C180-72DD-4B4C-A849-E51188B19EC9}"/>
              </a:ext>
            </a:extLst>
          </p:cNvPr>
          <p:cNvCxnSpPr>
            <a:cxnSpLocks/>
            <a:stCxn id="84" idx="2"/>
          </p:cNvCxnSpPr>
          <p:nvPr/>
        </p:nvCxnSpPr>
        <p:spPr>
          <a:xfrm flipH="1">
            <a:off x="8943033" y="3784148"/>
            <a:ext cx="1671145" cy="1621865"/>
          </a:xfrm>
          <a:prstGeom prst="line">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DE07A1C-8DE7-7E48-B2CE-0E04C34B0AC9}"/>
              </a:ext>
            </a:extLst>
          </p:cNvPr>
          <p:cNvSpPr txBox="1"/>
          <p:nvPr/>
        </p:nvSpPr>
        <p:spPr>
          <a:xfrm>
            <a:off x="205803" y="2992156"/>
            <a:ext cx="2825249" cy="707886"/>
          </a:xfrm>
          <a:prstGeom prst="rect">
            <a:avLst/>
          </a:prstGeom>
          <a:solidFill>
            <a:schemeClr val="accent6">
              <a:lumMod val="20000"/>
              <a:lumOff val="80000"/>
            </a:schemeClr>
          </a:solidFill>
        </p:spPr>
        <p:txBody>
          <a:bodyPr wrap="square" rtlCol="0">
            <a:spAutoFit/>
          </a:bodyPr>
          <a:lstStyle/>
          <a:p>
            <a:pPr algn="ctr"/>
            <a:r>
              <a:rPr lang="en-US" sz="1600" dirty="0"/>
              <a:t>1.</a:t>
            </a:r>
            <a:r>
              <a:rPr lang="en-US" sz="1200" dirty="0"/>
              <a:t> </a:t>
            </a:r>
            <a:r>
              <a:rPr lang="en-US" sz="1200" dirty="0">
                <a:cs typeface="Verdana" panose="020B0604030504040204" pitchFamily="34" charset="0"/>
              </a:rPr>
              <a:t>The collision of some complex zeros appears to occur in a regular pattern at increasingly negative t’s and increasing x.</a:t>
            </a:r>
            <a:endParaRPr lang="en-US" sz="1200" dirty="0"/>
          </a:p>
        </p:txBody>
      </p:sp>
      <p:cxnSp>
        <p:nvCxnSpPr>
          <p:cNvPr id="45" name="Straight Connector 44">
            <a:extLst>
              <a:ext uri="{FF2B5EF4-FFF2-40B4-BE49-F238E27FC236}">
                <a16:creationId xmlns:a16="http://schemas.microsoft.com/office/drawing/2014/main" id="{19CF52B5-A6AD-5D4C-849A-87D95CB1E5EC}"/>
              </a:ext>
            </a:extLst>
          </p:cNvPr>
          <p:cNvCxnSpPr>
            <a:cxnSpLocks/>
            <a:stCxn id="44" idx="3"/>
          </p:cNvCxnSpPr>
          <p:nvPr/>
        </p:nvCxnSpPr>
        <p:spPr>
          <a:xfrm>
            <a:off x="3031052" y="3346099"/>
            <a:ext cx="1209350" cy="758017"/>
          </a:xfrm>
          <a:prstGeom prst="line">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6C9557E-4C9F-8D42-AB7B-5AAF91992F81}"/>
              </a:ext>
            </a:extLst>
          </p:cNvPr>
          <p:cNvSpPr txBox="1"/>
          <p:nvPr/>
        </p:nvSpPr>
        <p:spPr>
          <a:xfrm>
            <a:off x="709093" y="6268384"/>
            <a:ext cx="1826782" cy="307777"/>
          </a:xfrm>
          <a:prstGeom prst="rect">
            <a:avLst/>
          </a:prstGeom>
          <a:noFill/>
        </p:spPr>
        <p:txBody>
          <a:bodyPr wrap="none" rtlCol="0">
            <a:spAutoFit/>
          </a:bodyPr>
          <a:lstStyle/>
          <a:p>
            <a:r>
              <a:rPr lang="en-US" sz="1400" dirty="0"/>
              <a:t>trajectory of real zeros</a:t>
            </a:r>
          </a:p>
        </p:txBody>
      </p:sp>
      <p:cxnSp>
        <p:nvCxnSpPr>
          <p:cNvPr id="50" name="Straight Connector 49">
            <a:extLst>
              <a:ext uri="{FF2B5EF4-FFF2-40B4-BE49-F238E27FC236}">
                <a16:creationId xmlns:a16="http://schemas.microsoft.com/office/drawing/2014/main" id="{0EACF83E-1D32-D643-915D-A1DD4568C2B5}"/>
              </a:ext>
            </a:extLst>
          </p:cNvPr>
          <p:cNvCxnSpPr/>
          <p:nvPr/>
        </p:nvCxnSpPr>
        <p:spPr>
          <a:xfrm>
            <a:off x="267586" y="6431417"/>
            <a:ext cx="433282" cy="0"/>
          </a:xfrm>
          <a:prstGeom prst="line">
            <a:avLst/>
          </a:prstGeom>
          <a:ln w="28575">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37E7E3F-6BFB-824E-B2F0-2AAC3B20B26D}"/>
              </a:ext>
            </a:extLst>
          </p:cNvPr>
          <p:cNvCxnSpPr>
            <a:cxnSpLocks/>
          </p:cNvCxnSpPr>
          <p:nvPr/>
        </p:nvCxnSpPr>
        <p:spPr>
          <a:xfrm>
            <a:off x="4240402" y="5184948"/>
            <a:ext cx="427918"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Freeform 38">
            <a:extLst>
              <a:ext uri="{FF2B5EF4-FFF2-40B4-BE49-F238E27FC236}">
                <a16:creationId xmlns:a16="http://schemas.microsoft.com/office/drawing/2014/main" id="{21B482FC-F203-C94E-8074-94F1FC45A6EB}"/>
              </a:ext>
            </a:extLst>
          </p:cNvPr>
          <p:cNvSpPr/>
          <p:nvPr/>
        </p:nvSpPr>
        <p:spPr>
          <a:xfrm>
            <a:off x="3574473" y="3990109"/>
            <a:ext cx="6336145" cy="1191491"/>
          </a:xfrm>
          <a:custGeom>
            <a:avLst/>
            <a:gdLst>
              <a:gd name="connsiteX0" fmla="*/ 0 w 6336145"/>
              <a:gd name="connsiteY0" fmla="*/ 0 h 1191491"/>
              <a:gd name="connsiteX1" fmla="*/ 480291 w 6336145"/>
              <a:gd name="connsiteY1" fmla="*/ 92364 h 1191491"/>
              <a:gd name="connsiteX2" fmla="*/ 1149927 w 6336145"/>
              <a:gd name="connsiteY2" fmla="*/ 217055 h 1191491"/>
              <a:gd name="connsiteX3" fmla="*/ 2018145 w 6336145"/>
              <a:gd name="connsiteY3" fmla="*/ 406400 h 1191491"/>
              <a:gd name="connsiteX4" fmla="*/ 3066472 w 6336145"/>
              <a:gd name="connsiteY4" fmla="*/ 609600 h 1191491"/>
              <a:gd name="connsiteX5" fmla="*/ 4294909 w 6336145"/>
              <a:gd name="connsiteY5" fmla="*/ 849746 h 1191491"/>
              <a:gd name="connsiteX6" fmla="*/ 5708072 w 6336145"/>
              <a:gd name="connsiteY6" fmla="*/ 1094509 h 1191491"/>
              <a:gd name="connsiteX7" fmla="*/ 6336145 w 6336145"/>
              <a:gd name="connsiteY7" fmla="*/ 1191491 h 1191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36145" h="1191491">
                <a:moveTo>
                  <a:pt x="0" y="0"/>
                </a:moveTo>
                <a:lnTo>
                  <a:pt x="480291" y="92364"/>
                </a:lnTo>
                <a:cubicBezTo>
                  <a:pt x="671945" y="128540"/>
                  <a:pt x="893618" y="164716"/>
                  <a:pt x="1149927" y="217055"/>
                </a:cubicBezTo>
                <a:cubicBezTo>
                  <a:pt x="1406236" y="269394"/>
                  <a:pt x="1698721" y="340976"/>
                  <a:pt x="2018145" y="406400"/>
                </a:cubicBezTo>
                <a:cubicBezTo>
                  <a:pt x="2337569" y="471824"/>
                  <a:pt x="3066472" y="609600"/>
                  <a:pt x="3066472" y="609600"/>
                </a:cubicBezTo>
                <a:lnTo>
                  <a:pt x="4294909" y="849746"/>
                </a:lnTo>
                <a:cubicBezTo>
                  <a:pt x="4735176" y="930564"/>
                  <a:pt x="5367866" y="1037552"/>
                  <a:pt x="5708072" y="1094509"/>
                </a:cubicBezTo>
                <a:cubicBezTo>
                  <a:pt x="6048278" y="1151466"/>
                  <a:pt x="6192211" y="1171478"/>
                  <a:pt x="6336145" y="1191491"/>
                </a:cubicBezTo>
              </a:path>
            </a:pathLst>
          </a:cu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E5B91689-BEA4-6B48-BBCD-705B15675CBA}"/>
              </a:ext>
            </a:extLst>
          </p:cNvPr>
          <p:cNvSpPr/>
          <p:nvPr/>
        </p:nvSpPr>
        <p:spPr>
          <a:xfrm>
            <a:off x="4151745" y="3948545"/>
            <a:ext cx="5869710" cy="665019"/>
          </a:xfrm>
          <a:custGeom>
            <a:avLst/>
            <a:gdLst>
              <a:gd name="connsiteX0" fmla="*/ 0 w 5869710"/>
              <a:gd name="connsiteY0" fmla="*/ 0 h 665019"/>
              <a:gd name="connsiteX1" fmla="*/ 683491 w 5869710"/>
              <a:gd name="connsiteY1" fmla="*/ 60037 h 665019"/>
              <a:gd name="connsiteX2" fmla="*/ 1496291 w 5869710"/>
              <a:gd name="connsiteY2" fmla="*/ 120073 h 665019"/>
              <a:gd name="connsiteX3" fmla="*/ 2590800 w 5869710"/>
              <a:gd name="connsiteY3" fmla="*/ 258619 h 665019"/>
              <a:gd name="connsiteX4" fmla="*/ 3833091 w 5869710"/>
              <a:gd name="connsiteY4" fmla="*/ 411019 h 665019"/>
              <a:gd name="connsiteX5" fmla="*/ 5227782 w 5869710"/>
              <a:gd name="connsiteY5" fmla="*/ 577273 h 665019"/>
              <a:gd name="connsiteX6" fmla="*/ 5869710 w 5869710"/>
              <a:gd name="connsiteY6" fmla="*/ 665019 h 665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9710" h="665019">
                <a:moveTo>
                  <a:pt x="0" y="0"/>
                </a:moveTo>
                <a:lnTo>
                  <a:pt x="683491" y="60037"/>
                </a:lnTo>
                <a:cubicBezTo>
                  <a:pt x="932873" y="80049"/>
                  <a:pt x="1178406" y="86976"/>
                  <a:pt x="1496291" y="120073"/>
                </a:cubicBezTo>
                <a:cubicBezTo>
                  <a:pt x="1814176" y="153170"/>
                  <a:pt x="2590800" y="258619"/>
                  <a:pt x="2590800" y="258619"/>
                </a:cubicBezTo>
                <a:lnTo>
                  <a:pt x="3833091" y="411019"/>
                </a:lnTo>
                <a:lnTo>
                  <a:pt x="5227782" y="577273"/>
                </a:lnTo>
                <a:cubicBezTo>
                  <a:pt x="5567218" y="619606"/>
                  <a:pt x="5718464" y="642312"/>
                  <a:pt x="5869710" y="665019"/>
                </a:cubicBezTo>
              </a:path>
            </a:pathLst>
          </a:cu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3153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FB2ACC8-3632-0D43-94BE-13F989E39012}"/>
              </a:ext>
            </a:extLst>
          </p:cNvPr>
          <p:cNvSpPr txBox="1"/>
          <p:nvPr/>
        </p:nvSpPr>
        <p:spPr>
          <a:xfrm>
            <a:off x="1201323" y="-27162"/>
            <a:ext cx="10059581" cy="461665"/>
          </a:xfrm>
          <a:prstGeom prst="rect">
            <a:avLst/>
          </a:prstGeom>
          <a:noFill/>
        </p:spPr>
        <p:txBody>
          <a:bodyPr wrap="square" rtlCol="0">
            <a:spAutoFit/>
          </a:bodyPr>
          <a:lstStyle/>
          <a:p>
            <a:r>
              <a:rPr lang="en-US" sz="2400" dirty="0"/>
              <a:t>Observations on the trajectories of real zeros (using </a:t>
            </a:r>
            <a:r>
              <a:rPr lang="en-US" sz="2400" dirty="0" err="1"/>
              <a:t>H</a:t>
            </a:r>
            <a:r>
              <a:rPr lang="en-US" sz="2400" baseline="-25000" dirty="0" err="1"/>
              <a:t>t</a:t>
            </a:r>
            <a:r>
              <a:rPr lang="en-US" sz="2400" dirty="0"/>
              <a:t>-Riemann summation) (2)</a:t>
            </a:r>
            <a:endParaRPr lang="en-US" sz="2400" baseline="-25000" dirty="0"/>
          </a:p>
        </p:txBody>
      </p:sp>
      <p:cxnSp>
        <p:nvCxnSpPr>
          <p:cNvPr id="65" name="Straight Connector 64">
            <a:extLst>
              <a:ext uri="{FF2B5EF4-FFF2-40B4-BE49-F238E27FC236}">
                <a16:creationId xmlns:a16="http://schemas.microsoft.com/office/drawing/2014/main" id="{85B355B1-0121-2740-B7D5-E439B04DD434}"/>
              </a:ext>
            </a:extLst>
          </p:cNvPr>
          <p:cNvCxnSpPr/>
          <p:nvPr/>
        </p:nvCxnSpPr>
        <p:spPr>
          <a:xfrm>
            <a:off x="-25878" y="434503"/>
            <a:ext cx="1219200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7096015-82F0-D04E-A3F8-C09DA4F12568}"/>
              </a:ext>
            </a:extLst>
          </p:cNvPr>
          <p:cNvPicPr>
            <a:picLocks noChangeAspect="1"/>
          </p:cNvPicPr>
          <p:nvPr/>
        </p:nvPicPr>
        <p:blipFill>
          <a:blip r:embed="rId3"/>
          <a:stretch>
            <a:fillRect/>
          </a:stretch>
        </p:blipFill>
        <p:spPr>
          <a:xfrm>
            <a:off x="1865745" y="537563"/>
            <a:ext cx="9273309" cy="6124477"/>
          </a:xfrm>
          <a:prstGeom prst="rect">
            <a:avLst/>
          </a:prstGeom>
        </p:spPr>
      </p:pic>
      <p:sp>
        <p:nvSpPr>
          <p:cNvPr id="23" name="TextBox 22">
            <a:extLst>
              <a:ext uri="{FF2B5EF4-FFF2-40B4-BE49-F238E27FC236}">
                <a16:creationId xmlns:a16="http://schemas.microsoft.com/office/drawing/2014/main" id="{93BE4E60-6CF5-8B4A-BE56-718B495501A1}"/>
              </a:ext>
            </a:extLst>
          </p:cNvPr>
          <p:cNvSpPr txBox="1"/>
          <p:nvPr/>
        </p:nvSpPr>
        <p:spPr>
          <a:xfrm>
            <a:off x="-37112" y="1625412"/>
            <a:ext cx="2476870" cy="892552"/>
          </a:xfrm>
          <a:prstGeom prst="rect">
            <a:avLst/>
          </a:prstGeom>
          <a:solidFill>
            <a:schemeClr val="accent6">
              <a:lumMod val="20000"/>
              <a:lumOff val="80000"/>
            </a:schemeClr>
          </a:solidFill>
        </p:spPr>
        <p:txBody>
          <a:bodyPr wrap="square" rtlCol="0">
            <a:spAutoFit/>
          </a:bodyPr>
          <a:lstStyle/>
          <a:p>
            <a:pPr algn="ctr"/>
            <a:r>
              <a:rPr lang="en-US" sz="1600" dirty="0"/>
              <a:t>1.</a:t>
            </a:r>
            <a:r>
              <a:rPr lang="en-US" sz="1200" dirty="0"/>
              <a:t> </a:t>
            </a:r>
            <a:r>
              <a:rPr lang="en-US" sz="1200" dirty="0">
                <a:cs typeface="Verdana" panose="020B0604030504040204" pitchFamily="34" charset="0"/>
              </a:rPr>
              <a:t>Counted the number of zero pairs that cross the t=0 line between two of the long vertical lines. This gives the series 2, 7, 10, 17, 22, 25,…</a:t>
            </a:r>
            <a:endParaRPr lang="en-US" sz="1200" dirty="0"/>
          </a:p>
        </p:txBody>
      </p:sp>
      <p:cxnSp>
        <p:nvCxnSpPr>
          <p:cNvPr id="24" name="Straight Connector 23">
            <a:extLst>
              <a:ext uri="{FF2B5EF4-FFF2-40B4-BE49-F238E27FC236}">
                <a16:creationId xmlns:a16="http://schemas.microsoft.com/office/drawing/2014/main" id="{04C8E797-0776-A14A-94E0-7DB57723ECF5}"/>
              </a:ext>
            </a:extLst>
          </p:cNvPr>
          <p:cNvCxnSpPr>
            <a:cxnSpLocks/>
            <a:stCxn id="23" idx="3"/>
          </p:cNvCxnSpPr>
          <p:nvPr/>
        </p:nvCxnSpPr>
        <p:spPr>
          <a:xfrm flipV="1">
            <a:off x="2439758" y="1522352"/>
            <a:ext cx="940751" cy="549336"/>
          </a:xfrm>
          <a:prstGeom prst="line">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AC8E6D1-46F5-DA40-A6D8-7503AE008E4D}"/>
              </a:ext>
            </a:extLst>
          </p:cNvPr>
          <p:cNvCxnSpPr>
            <a:cxnSpLocks/>
            <a:stCxn id="23" idx="3"/>
          </p:cNvCxnSpPr>
          <p:nvPr/>
        </p:nvCxnSpPr>
        <p:spPr>
          <a:xfrm flipV="1">
            <a:off x="2439758" y="1522352"/>
            <a:ext cx="1808969" cy="549336"/>
          </a:xfrm>
          <a:prstGeom prst="line">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27E1E36-921B-ED4D-9296-912F11A7D1A7}"/>
              </a:ext>
            </a:extLst>
          </p:cNvPr>
          <p:cNvCxnSpPr>
            <a:cxnSpLocks/>
          </p:cNvCxnSpPr>
          <p:nvPr/>
        </p:nvCxnSpPr>
        <p:spPr>
          <a:xfrm flipV="1">
            <a:off x="2439758" y="1522352"/>
            <a:ext cx="2640242" cy="549336"/>
          </a:xfrm>
          <a:prstGeom prst="line">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2343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7830F9-3E84-C243-AAE4-9FABE880CF67}"/>
              </a:ext>
            </a:extLst>
          </p:cNvPr>
          <p:cNvPicPr>
            <a:picLocks noChangeAspect="1"/>
          </p:cNvPicPr>
          <p:nvPr/>
        </p:nvPicPr>
        <p:blipFill>
          <a:blip r:embed="rId3"/>
          <a:stretch>
            <a:fillRect/>
          </a:stretch>
        </p:blipFill>
        <p:spPr>
          <a:xfrm>
            <a:off x="1644073" y="434503"/>
            <a:ext cx="9448800" cy="6250992"/>
          </a:xfrm>
          <a:prstGeom prst="rect">
            <a:avLst/>
          </a:prstGeom>
        </p:spPr>
      </p:pic>
      <p:sp>
        <p:nvSpPr>
          <p:cNvPr id="17" name="TextBox 16">
            <a:extLst>
              <a:ext uri="{FF2B5EF4-FFF2-40B4-BE49-F238E27FC236}">
                <a16:creationId xmlns:a16="http://schemas.microsoft.com/office/drawing/2014/main" id="{2FB2ACC8-3632-0D43-94BE-13F989E39012}"/>
              </a:ext>
            </a:extLst>
          </p:cNvPr>
          <p:cNvSpPr txBox="1"/>
          <p:nvPr/>
        </p:nvSpPr>
        <p:spPr>
          <a:xfrm>
            <a:off x="1201323" y="-27162"/>
            <a:ext cx="10059581" cy="461665"/>
          </a:xfrm>
          <a:prstGeom prst="rect">
            <a:avLst/>
          </a:prstGeom>
          <a:noFill/>
        </p:spPr>
        <p:txBody>
          <a:bodyPr wrap="square" rtlCol="0">
            <a:spAutoFit/>
          </a:bodyPr>
          <a:lstStyle/>
          <a:p>
            <a:r>
              <a:rPr lang="en-US" sz="2400" dirty="0"/>
              <a:t>Observations on the trajectories of real zeros (using </a:t>
            </a:r>
            <a:r>
              <a:rPr lang="en-US" sz="2400" dirty="0" err="1"/>
              <a:t>H</a:t>
            </a:r>
            <a:r>
              <a:rPr lang="en-US" sz="2400" baseline="-25000" dirty="0" err="1"/>
              <a:t>t</a:t>
            </a:r>
            <a:r>
              <a:rPr lang="en-US" sz="2400" dirty="0"/>
              <a:t>-Riemann summation) (3)</a:t>
            </a:r>
            <a:endParaRPr lang="en-US" sz="2400" baseline="-25000" dirty="0"/>
          </a:p>
        </p:txBody>
      </p:sp>
      <p:cxnSp>
        <p:nvCxnSpPr>
          <p:cNvPr id="65" name="Straight Connector 64">
            <a:extLst>
              <a:ext uri="{FF2B5EF4-FFF2-40B4-BE49-F238E27FC236}">
                <a16:creationId xmlns:a16="http://schemas.microsoft.com/office/drawing/2014/main" id="{85B355B1-0121-2740-B7D5-E439B04DD434}"/>
              </a:ext>
            </a:extLst>
          </p:cNvPr>
          <p:cNvCxnSpPr/>
          <p:nvPr/>
        </p:nvCxnSpPr>
        <p:spPr>
          <a:xfrm>
            <a:off x="-25878" y="434503"/>
            <a:ext cx="1219200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BE4E60-6CF5-8B4A-BE56-718B495501A1}"/>
              </a:ext>
            </a:extLst>
          </p:cNvPr>
          <p:cNvSpPr txBox="1"/>
          <p:nvPr/>
        </p:nvSpPr>
        <p:spPr>
          <a:xfrm>
            <a:off x="322511" y="2600547"/>
            <a:ext cx="2476870" cy="1077218"/>
          </a:xfrm>
          <a:prstGeom prst="rect">
            <a:avLst/>
          </a:prstGeom>
          <a:solidFill>
            <a:schemeClr val="accent6">
              <a:lumMod val="20000"/>
              <a:lumOff val="80000"/>
            </a:schemeClr>
          </a:solidFill>
        </p:spPr>
        <p:txBody>
          <a:bodyPr wrap="square" rtlCol="0">
            <a:spAutoFit/>
          </a:bodyPr>
          <a:lstStyle/>
          <a:p>
            <a:pPr algn="ctr"/>
            <a:r>
              <a:rPr lang="en-US" sz="1600" dirty="0"/>
              <a:t>1.</a:t>
            </a:r>
            <a:r>
              <a:rPr lang="en-US" sz="1200" dirty="0"/>
              <a:t> </a:t>
            </a:r>
            <a:r>
              <a:rPr lang="en-US" sz="1200" dirty="0">
                <a:cs typeface="Verdana" panose="020B0604030504040204" pitchFamily="34" charset="0"/>
              </a:rPr>
              <a:t>Have followed the trajectory of the first vertical line all the way up to t = -50000 and it steadily continues its path. Therefore could conjecture that these lines remain real ‘forever’. </a:t>
            </a:r>
            <a:endParaRPr lang="en-US" sz="1200" dirty="0"/>
          </a:p>
        </p:txBody>
      </p:sp>
      <p:cxnSp>
        <p:nvCxnSpPr>
          <p:cNvPr id="24" name="Straight Connector 23">
            <a:extLst>
              <a:ext uri="{FF2B5EF4-FFF2-40B4-BE49-F238E27FC236}">
                <a16:creationId xmlns:a16="http://schemas.microsoft.com/office/drawing/2014/main" id="{04C8E797-0776-A14A-94E0-7DB57723ECF5}"/>
              </a:ext>
            </a:extLst>
          </p:cNvPr>
          <p:cNvCxnSpPr>
            <a:cxnSpLocks/>
            <a:stCxn id="23" idx="3"/>
          </p:cNvCxnSpPr>
          <p:nvPr/>
        </p:nvCxnSpPr>
        <p:spPr>
          <a:xfrm>
            <a:off x="2799381" y="3139156"/>
            <a:ext cx="581128" cy="152094"/>
          </a:xfrm>
          <a:prstGeom prst="line">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C62664C-3559-D243-8D9C-C169462F38CE}"/>
              </a:ext>
            </a:extLst>
          </p:cNvPr>
          <p:cNvSpPr txBox="1"/>
          <p:nvPr/>
        </p:nvSpPr>
        <p:spPr>
          <a:xfrm>
            <a:off x="322511" y="4550688"/>
            <a:ext cx="2476870" cy="1261884"/>
          </a:xfrm>
          <a:prstGeom prst="rect">
            <a:avLst/>
          </a:prstGeom>
          <a:solidFill>
            <a:schemeClr val="accent6">
              <a:lumMod val="20000"/>
              <a:lumOff val="80000"/>
            </a:schemeClr>
          </a:solidFill>
        </p:spPr>
        <p:txBody>
          <a:bodyPr wrap="square" rtlCol="0">
            <a:spAutoFit/>
          </a:bodyPr>
          <a:lstStyle/>
          <a:p>
            <a:pPr algn="ctr"/>
            <a:r>
              <a:rPr lang="en-US" sz="1600" dirty="0"/>
              <a:t>2.</a:t>
            </a:r>
            <a:r>
              <a:rPr lang="en-US" sz="1200" dirty="0"/>
              <a:t> </a:t>
            </a:r>
            <a:r>
              <a:rPr lang="en-US" sz="1200" dirty="0">
                <a:cs typeface="Verdana" panose="020B0604030504040204" pitchFamily="34" charset="0"/>
              </a:rPr>
              <a:t>Why is this line ‘skewed’ to the left compared to the others? Is the reason that real zeros repel each other and since there isn’t any real zero on the left of this line, it get’s repelled to the left?</a:t>
            </a:r>
            <a:endParaRPr lang="en-US" sz="1200" dirty="0"/>
          </a:p>
        </p:txBody>
      </p:sp>
      <p:cxnSp>
        <p:nvCxnSpPr>
          <p:cNvPr id="11" name="Straight Connector 10">
            <a:extLst>
              <a:ext uri="{FF2B5EF4-FFF2-40B4-BE49-F238E27FC236}">
                <a16:creationId xmlns:a16="http://schemas.microsoft.com/office/drawing/2014/main" id="{A7CE6054-831D-4F44-9F02-5818A3EEF0C3}"/>
              </a:ext>
            </a:extLst>
          </p:cNvPr>
          <p:cNvCxnSpPr>
            <a:cxnSpLocks/>
            <a:stCxn id="10" idx="3"/>
          </p:cNvCxnSpPr>
          <p:nvPr/>
        </p:nvCxnSpPr>
        <p:spPr>
          <a:xfrm flipV="1">
            <a:off x="2799381" y="4795115"/>
            <a:ext cx="1172255" cy="386515"/>
          </a:xfrm>
          <a:prstGeom prst="line">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1406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5EB62B-FC04-244C-B057-EB2AB1345147}"/>
              </a:ext>
            </a:extLst>
          </p:cNvPr>
          <p:cNvPicPr>
            <a:picLocks noChangeAspect="1"/>
          </p:cNvPicPr>
          <p:nvPr/>
        </p:nvPicPr>
        <p:blipFill>
          <a:blip r:embed="rId3"/>
          <a:stretch>
            <a:fillRect/>
          </a:stretch>
        </p:blipFill>
        <p:spPr>
          <a:xfrm>
            <a:off x="1394691" y="331142"/>
            <a:ext cx="9587345" cy="6342648"/>
          </a:xfrm>
          <a:prstGeom prst="rect">
            <a:avLst/>
          </a:prstGeom>
        </p:spPr>
      </p:pic>
      <p:sp>
        <p:nvSpPr>
          <p:cNvPr id="17" name="TextBox 16">
            <a:extLst>
              <a:ext uri="{FF2B5EF4-FFF2-40B4-BE49-F238E27FC236}">
                <a16:creationId xmlns:a16="http://schemas.microsoft.com/office/drawing/2014/main" id="{2FB2ACC8-3632-0D43-94BE-13F989E39012}"/>
              </a:ext>
            </a:extLst>
          </p:cNvPr>
          <p:cNvSpPr txBox="1"/>
          <p:nvPr/>
        </p:nvSpPr>
        <p:spPr>
          <a:xfrm>
            <a:off x="1201323" y="-27162"/>
            <a:ext cx="10059581" cy="461665"/>
          </a:xfrm>
          <a:prstGeom prst="rect">
            <a:avLst/>
          </a:prstGeom>
          <a:noFill/>
        </p:spPr>
        <p:txBody>
          <a:bodyPr wrap="square" rtlCol="0">
            <a:spAutoFit/>
          </a:bodyPr>
          <a:lstStyle/>
          <a:p>
            <a:r>
              <a:rPr lang="en-US" sz="2400" dirty="0"/>
              <a:t>Observations on the trajectories of real zeros (using </a:t>
            </a:r>
            <a:r>
              <a:rPr lang="en-US" sz="2400" dirty="0" err="1"/>
              <a:t>H</a:t>
            </a:r>
            <a:r>
              <a:rPr lang="en-US" sz="2400" baseline="-25000" dirty="0" err="1"/>
              <a:t>t</a:t>
            </a:r>
            <a:r>
              <a:rPr lang="en-US" sz="2400" dirty="0"/>
              <a:t>-Riemann summation) (4)</a:t>
            </a:r>
            <a:endParaRPr lang="en-US" sz="2400" baseline="-25000" dirty="0"/>
          </a:p>
        </p:txBody>
      </p:sp>
      <p:cxnSp>
        <p:nvCxnSpPr>
          <p:cNvPr id="65" name="Straight Connector 64">
            <a:extLst>
              <a:ext uri="{FF2B5EF4-FFF2-40B4-BE49-F238E27FC236}">
                <a16:creationId xmlns:a16="http://schemas.microsoft.com/office/drawing/2014/main" id="{85B355B1-0121-2740-B7D5-E439B04DD434}"/>
              </a:ext>
            </a:extLst>
          </p:cNvPr>
          <p:cNvCxnSpPr/>
          <p:nvPr/>
        </p:nvCxnSpPr>
        <p:spPr>
          <a:xfrm>
            <a:off x="-25878" y="434503"/>
            <a:ext cx="1219200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BE4E60-6CF5-8B4A-BE56-718B495501A1}"/>
              </a:ext>
            </a:extLst>
          </p:cNvPr>
          <p:cNvSpPr txBox="1"/>
          <p:nvPr/>
        </p:nvSpPr>
        <p:spPr>
          <a:xfrm>
            <a:off x="10461875" y="1752128"/>
            <a:ext cx="1598058" cy="523220"/>
          </a:xfrm>
          <a:prstGeom prst="rect">
            <a:avLst/>
          </a:prstGeom>
          <a:solidFill>
            <a:schemeClr val="accent6">
              <a:lumMod val="20000"/>
              <a:lumOff val="80000"/>
            </a:schemeClr>
          </a:solidFill>
        </p:spPr>
        <p:txBody>
          <a:bodyPr wrap="square" rtlCol="0">
            <a:spAutoFit/>
          </a:bodyPr>
          <a:lstStyle/>
          <a:p>
            <a:pPr algn="ctr"/>
            <a:r>
              <a:rPr lang="en-US" sz="1600" dirty="0"/>
              <a:t>1.</a:t>
            </a:r>
            <a:r>
              <a:rPr lang="en-US" sz="1200" dirty="0"/>
              <a:t> </a:t>
            </a:r>
            <a:r>
              <a:rPr lang="en-US" sz="1200" dirty="0">
                <a:cs typeface="Verdana" panose="020B0604030504040204" pitchFamily="34" charset="0"/>
              </a:rPr>
              <a:t>Up to x = 10000 the pattern remains.</a:t>
            </a:r>
            <a:endParaRPr lang="en-US" sz="1200" dirty="0"/>
          </a:p>
        </p:txBody>
      </p:sp>
      <p:cxnSp>
        <p:nvCxnSpPr>
          <p:cNvPr id="24" name="Straight Connector 23">
            <a:extLst>
              <a:ext uri="{FF2B5EF4-FFF2-40B4-BE49-F238E27FC236}">
                <a16:creationId xmlns:a16="http://schemas.microsoft.com/office/drawing/2014/main" id="{04C8E797-0776-A14A-94E0-7DB57723ECF5}"/>
              </a:ext>
            </a:extLst>
          </p:cNvPr>
          <p:cNvCxnSpPr>
            <a:cxnSpLocks/>
            <a:stCxn id="23" idx="0"/>
          </p:cNvCxnSpPr>
          <p:nvPr/>
        </p:nvCxnSpPr>
        <p:spPr>
          <a:xfrm flipH="1" flipV="1">
            <a:off x="10461876" y="1385456"/>
            <a:ext cx="799028" cy="366672"/>
          </a:xfrm>
          <a:prstGeom prst="line">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639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FB2ACC8-3632-0D43-94BE-13F989E39012}"/>
              </a:ext>
            </a:extLst>
          </p:cNvPr>
          <p:cNvSpPr txBox="1"/>
          <p:nvPr/>
        </p:nvSpPr>
        <p:spPr>
          <a:xfrm>
            <a:off x="1201323" y="-27162"/>
            <a:ext cx="10059581" cy="461665"/>
          </a:xfrm>
          <a:prstGeom prst="rect">
            <a:avLst/>
          </a:prstGeom>
          <a:noFill/>
        </p:spPr>
        <p:txBody>
          <a:bodyPr wrap="square" rtlCol="0">
            <a:spAutoFit/>
          </a:bodyPr>
          <a:lstStyle/>
          <a:p>
            <a:r>
              <a:rPr lang="en-US" sz="2400" dirty="0"/>
              <a:t>Observations on the trajectories of real zeros (using </a:t>
            </a:r>
            <a:r>
              <a:rPr lang="en-US" sz="2400" dirty="0" err="1"/>
              <a:t>H</a:t>
            </a:r>
            <a:r>
              <a:rPr lang="en-US" sz="2400" baseline="-25000" dirty="0" err="1"/>
              <a:t>t</a:t>
            </a:r>
            <a:r>
              <a:rPr lang="en-US" sz="2400" dirty="0"/>
              <a:t>-Riemann summation) (5)</a:t>
            </a:r>
            <a:endParaRPr lang="en-US" sz="2400" baseline="-25000" dirty="0"/>
          </a:p>
        </p:txBody>
      </p:sp>
      <p:cxnSp>
        <p:nvCxnSpPr>
          <p:cNvPr id="65" name="Straight Connector 64">
            <a:extLst>
              <a:ext uri="{FF2B5EF4-FFF2-40B4-BE49-F238E27FC236}">
                <a16:creationId xmlns:a16="http://schemas.microsoft.com/office/drawing/2014/main" id="{85B355B1-0121-2740-B7D5-E439B04DD434}"/>
              </a:ext>
            </a:extLst>
          </p:cNvPr>
          <p:cNvCxnSpPr/>
          <p:nvPr/>
        </p:nvCxnSpPr>
        <p:spPr>
          <a:xfrm>
            <a:off x="-25878" y="434503"/>
            <a:ext cx="1219200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CF4BFB9-4E7A-404D-9177-50AB1BC4A2E0}"/>
              </a:ext>
            </a:extLst>
          </p:cNvPr>
          <p:cNvPicPr>
            <a:picLocks noChangeAspect="1"/>
          </p:cNvPicPr>
          <p:nvPr/>
        </p:nvPicPr>
        <p:blipFill>
          <a:blip r:embed="rId3"/>
          <a:stretch>
            <a:fillRect/>
          </a:stretch>
        </p:blipFill>
        <p:spPr>
          <a:xfrm>
            <a:off x="1201323" y="476368"/>
            <a:ext cx="9456865" cy="6256327"/>
          </a:xfrm>
          <a:prstGeom prst="rect">
            <a:avLst/>
          </a:prstGeom>
        </p:spPr>
      </p:pic>
      <p:sp>
        <p:nvSpPr>
          <p:cNvPr id="23" name="TextBox 22">
            <a:extLst>
              <a:ext uri="{FF2B5EF4-FFF2-40B4-BE49-F238E27FC236}">
                <a16:creationId xmlns:a16="http://schemas.microsoft.com/office/drawing/2014/main" id="{93BE4E60-6CF5-8B4A-BE56-718B495501A1}"/>
              </a:ext>
            </a:extLst>
          </p:cNvPr>
          <p:cNvSpPr txBox="1"/>
          <p:nvPr/>
        </p:nvSpPr>
        <p:spPr>
          <a:xfrm>
            <a:off x="10258675" y="1798309"/>
            <a:ext cx="1598058" cy="523220"/>
          </a:xfrm>
          <a:prstGeom prst="rect">
            <a:avLst/>
          </a:prstGeom>
          <a:solidFill>
            <a:schemeClr val="accent6">
              <a:lumMod val="20000"/>
              <a:lumOff val="80000"/>
            </a:schemeClr>
          </a:solidFill>
        </p:spPr>
        <p:txBody>
          <a:bodyPr wrap="square" rtlCol="0">
            <a:spAutoFit/>
          </a:bodyPr>
          <a:lstStyle/>
          <a:p>
            <a:pPr algn="ctr"/>
            <a:r>
              <a:rPr lang="en-US" sz="1600" dirty="0"/>
              <a:t>1.</a:t>
            </a:r>
            <a:r>
              <a:rPr lang="en-US" sz="1200" dirty="0"/>
              <a:t> </a:t>
            </a:r>
            <a:r>
              <a:rPr lang="en-US" sz="1200" dirty="0">
                <a:cs typeface="Verdana" panose="020B0604030504040204" pitchFamily="34" charset="0"/>
              </a:rPr>
              <a:t>Up to x = 15000 the pattern remains.</a:t>
            </a:r>
            <a:endParaRPr lang="en-US" sz="1200" dirty="0"/>
          </a:p>
        </p:txBody>
      </p:sp>
      <p:cxnSp>
        <p:nvCxnSpPr>
          <p:cNvPr id="24" name="Straight Connector 23">
            <a:extLst>
              <a:ext uri="{FF2B5EF4-FFF2-40B4-BE49-F238E27FC236}">
                <a16:creationId xmlns:a16="http://schemas.microsoft.com/office/drawing/2014/main" id="{04C8E797-0776-A14A-94E0-7DB57723ECF5}"/>
              </a:ext>
            </a:extLst>
          </p:cNvPr>
          <p:cNvCxnSpPr>
            <a:cxnSpLocks/>
            <a:stCxn id="23" idx="0"/>
          </p:cNvCxnSpPr>
          <p:nvPr/>
        </p:nvCxnSpPr>
        <p:spPr>
          <a:xfrm flipH="1" flipV="1">
            <a:off x="10258676" y="1431637"/>
            <a:ext cx="799028" cy="366672"/>
          </a:xfrm>
          <a:prstGeom prst="line">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976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EB9FA9-FFF6-B345-94C6-4C49AE569D63}"/>
              </a:ext>
            </a:extLst>
          </p:cNvPr>
          <p:cNvPicPr>
            <a:picLocks noChangeAspect="1"/>
          </p:cNvPicPr>
          <p:nvPr/>
        </p:nvPicPr>
        <p:blipFill>
          <a:blip r:embed="rId3"/>
          <a:stretch>
            <a:fillRect/>
          </a:stretch>
        </p:blipFill>
        <p:spPr>
          <a:xfrm>
            <a:off x="2792957" y="683988"/>
            <a:ext cx="6452082" cy="5609305"/>
          </a:xfrm>
          <a:prstGeom prst="rect">
            <a:avLst/>
          </a:prstGeom>
        </p:spPr>
      </p:pic>
      <p:sp>
        <p:nvSpPr>
          <p:cNvPr id="17" name="TextBox 16">
            <a:extLst>
              <a:ext uri="{FF2B5EF4-FFF2-40B4-BE49-F238E27FC236}">
                <a16:creationId xmlns:a16="http://schemas.microsoft.com/office/drawing/2014/main" id="{2FB2ACC8-3632-0D43-94BE-13F989E39012}"/>
              </a:ext>
            </a:extLst>
          </p:cNvPr>
          <p:cNvSpPr txBox="1"/>
          <p:nvPr/>
        </p:nvSpPr>
        <p:spPr>
          <a:xfrm>
            <a:off x="1613318" y="-7013"/>
            <a:ext cx="10021453" cy="461665"/>
          </a:xfrm>
          <a:prstGeom prst="rect">
            <a:avLst/>
          </a:prstGeom>
          <a:noFill/>
        </p:spPr>
        <p:txBody>
          <a:bodyPr wrap="square" rtlCol="0">
            <a:spAutoFit/>
          </a:bodyPr>
          <a:lstStyle/>
          <a:p>
            <a:r>
              <a:rPr lang="en-US" sz="2400" dirty="0"/>
              <a:t>Observations on the density of complex zeros (using </a:t>
            </a:r>
            <a:r>
              <a:rPr lang="en-US" sz="2400" dirty="0" err="1"/>
              <a:t>H</a:t>
            </a:r>
            <a:r>
              <a:rPr lang="en-US" sz="2400" baseline="-25000" dirty="0" err="1"/>
              <a:t>t</a:t>
            </a:r>
            <a:r>
              <a:rPr lang="en-US" sz="2400" dirty="0"/>
              <a:t>-Riemann summation)</a:t>
            </a:r>
            <a:endParaRPr lang="en-US" sz="2400" baseline="-25000" dirty="0"/>
          </a:p>
        </p:txBody>
      </p:sp>
      <p:cxnSp>
        <p:nvCxnSpPr>
          <p:cNvPr id="65" name="Straight Connector 64">
            <a:extLst>
              <a:ext uri="{FF2B5EF4-FFF2-40B4-BE49-F238E27FC236}">
                <a16:creationId xmlns:a16="http://schemas.microsoft.com/office/drawing/2014/main" id="{85B355B1-0121-2740-B7D5-E439B04DD434}"/>
              </a:ext>
            </a:extLst>
          </p:cNvPr>
          <p:cNvCxnSpPr/>
          <p:nvPr/>
        </p:nvCxnSpPr>
        <p:spPr>
          <a:xfrm>
            <a:off x="-25878" y="434503"/>
            <a:ext cx="1219200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A7FB7B8D-F017-AE46-9E95-02A88FB66163}"/>
              </a:ext>
            </a:extLst>
          </p:cNvPr>
          <p:cNvSpPr txBox="1"/>
          <p:nvPr/>
        </p:nvSpPr>
        <p:spPr>
          <a:xfrm>
            <a:off x="795744" y="5720533"/>
            <a:ext cx="883896" cy="307777"/>
          </a:xfrm>
          <a:prstGeom prst="rect">
            <a:avLst/>
          </a:prstGeom>
          <a:noFill/>
        </p:spPr>
        <p:txBody>
          <a:bodyPr wrap="none" rtlCol="0">
            <a:spAutoFit/>
          </a:bodyPr>
          <a:lstStyle/>
          <a:p>
            <a:r>
              <a:rPr lang="en-US" sz="1400" dirty="0"/>
              <a:t>real zeros</a:t>
            </a:r>
          </a:p>
        </p:txBody>
      </p:sp>
      <p:cxnSp>
        <p:nvCxnSpPr>
          <p:cNvPr id="72" name="Straight Connector 71">
            <a:extLst>
              <a:ext uri="{FF2B5EF4-FFF2-40B4-BE49-F238E27FC236}">
                <a16:creationId xmlns:a16="http://schemas.microsoft.com/office/drawing/2014/main" id="{41DE4063-C952-7C48-9586-A0C6BC40B89D}"/>
              </a:ext>
            </a:extLst>
          </p:cNvPr>
          <p:cNvCxnSpPr>
            <a:cxnSpLocks/>
          </p:cNvCxnSpPr>
          <p:nvPr/>
        </p:nvCxnSpPr>
        <p:spPr>
          <a:xfrm>
            <a:off x="728603" y="5877420"/>
            <a:ext cx="14641" cy="30908"/>
          </a:xfrm>
          <a:prstGeom prst="line">
            <a:avLst/>
          </a:prstGeom>
          <a:ln w="28575">
            <a:solidFill>
              <a:schemeClr val="accent6">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3CA8B1C0-C31E-9744-B57B-A8A831B4DB92}"/>
              </a:ext>
            </a:extLst>
          </p:cNvPr>
          <p:cNvSpPr txBox="1"/>
          <p:nvPr/>
        </p:nvSpPr>
        <p:spPr>
          <a:xfrm>
            <a:off x="795744" y="5985516"/>
            <a:ext cx="1218732" cy="307777"/>
          </a:xfrm>
          <a:prstGeom prst="rect">
            <a:avLst/>
          </a:prstGeom>
          <a:noFill/>
        </p:spPr>
        <p:txBody>
          <a:bodyPr wrap="none" rtlCol="0">
            <a:spAutoFit/>
          </a:bodyPr>
          <a:lstStyle/>
          <a:p>
            <a:r>
              <a:rPr lang="en-US" sz="1400" dirty="0"/>
              <a:t>complex zeros</a:t>
            </a:r>
          </a:p>
        </p:txBody>
      </p:sp>
      <p:cxnSp>
        <p:nvCxnSpPr>
          <p:cNvPr id="74" name="Straight Connector 73">
            <a:extLst>
              <a:ext uri="{FF2B5EF4-FFF2-40B4-BE49-F238E27FC236}">
                <a16:creationId xmlns:a16="http://schemas.microsoft.com/office/drawing/2014/main" id="{81FAD5BF-2E6B-594F-B4BF-E9A974CD71CE}"/>
              </a:ext>
            </a:extLst>
          </p:cNvPr>
          <p:cNvCxnSpPr>
            <a:cxnSpLocks/>
          </p:cNvCxnSpPr>
          <p:nvPr/>
        </p:nvCxnSpPr>
        <p:spPr>
          <a:xfrm flipV="1">
            <a:off x="728603" y="6155805"/>
            <a:ext cx="29283" cy="9145"/>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522C0B1F-B03A-7545-AB45-C60645112A8E}"/>
              </a:ext>
            </a:extLst>
          </p:cNvPr>
          <p:cNvSpPr txBox="1"/>
          <p:nvPr/>
        </p:nvSpPr>
        <p:spPr>
          <a:xfrm>
            <a:off x="3807212" y="5644347"/>
            <a:ext cx="263214" cy="307777"/>
          </a:xfrm>
          <a:prstGeom prst="rect">
            <a:avLst/>
          </a:prstGeom>
          <a:noFill/>
        </p:spPr>
        <p:txBody>
          <a:bodyPr wrap="none" rtlCol="0">
            <a:spAutoFit/>
          </a:bodyPr>
          <a:lstStyle/>
          <a:p>
            <a:r>
              <a:rPr lang="en-US" sz="1400" i="1" dirty="0">
                <a:solidFill>
                  <a:schemeClr val="accent1"/>
                </a:solidFill>
              </a:rPr>
              <a:t>x</a:t>
            </a:r>
          </a:p>
        </p:txBody>
      </p:sp>
      <p:sp>
        <p:nvSpPr>
          <p:cNvPr id="79" name="TextBox 78">
            <a:extLst>
              <a:ext uri="{FF2B5EF4-FFF2-40B4-BE49-F238E27FC236}">
                <a16:creationId xmlns:a16="http://schemas.microsoft.com/office/drawing/2014/main" id="{85366E0D-5A93-1945-B2A8-F84CECDBCBCB}"/>
              </a:ext>
            </a:extLst>
          </p:cNvPr>
          <p:cNvSpPr txBox="1"/>
          <p:nvPr/>
        </p:nvSpPr>
        <p:spPr>
          <a:xfrm>
            <a:off x="2455017" y="2997826"/>
            <a:ext cx="245580" cy="307777"/>
          </a:xfrm>
          <a:prstGeom prst="rect">
            <a:avLst/>
          </a:prstGeom>
          <a:noFill/>
        </p:spPr>
        <p:txBody>
          <a:bodyPr wrap="none" rtlCol="0">
            <a:spAutoFit/>
          </a:bodyPr>
          <a:lstStyle/>
          <a:p>
            <a:r>
              <a:rPr lang="en-US" sz="1400" i="1" dirty="0">
                <a:solidFill>
                  <a:schemeClr val="accent1"/>
                </a:solidFill>
              </a:rPr>
              <a:t>t</a:t>
            </a:r>
          </a:p>
        </p:txBody>
      </p:sp>
      <p:sp>
        <p:nvSpPr>
          <p:cNvPr id="80" name="TextBox 79">
            <a:extLst>
              <a:ext uri="{FF2B5EF4-FFF2-40B4-BE49-F238E27FC236}">
                <a16:creationId xmlns:a16="http://schemas.microsoft.com/office/drawing/2014/main" id="{6E5F9901-2B3C-BE49-904D-110DB7B1195B}"/>
              </a:ext>
            </a:extLst>
          </p:cNvPr>
          <p:cNvSpPr txBox="1"/>
          <p:nvPr/>
        </p:nvSpPr>
        <p:spPr>
          <a:xfrm>
            <a:off x="7788047" y="5644346"/>
            <a:ext cx="263214" cy="307777"/>
          </a:xfrm>
          <a:prstGeom prst="rect">
            <a:avLst/>
          </a:prstGeom>
          <a:noFill/>
        </p:spPr>
        <p:txBody>
          <a:bodyPr wrap="none" rtlCol="0">
            <a:spAutoFit/>
          </a:bodyPr>
          <a:lstStyle/>
          <a:p>
            <a:r>
              <a:rPr lang="en-US" sz="1400" i="1" dirty="0">
                <a:solidFill>
                  <a:schemeClr val="accent1"/>
                </a:solidFill>
              </a:rPr>
              <a:t>y</a:t>
            </a:r>
          </a:p>
        </p:txBody>
      </p:sp>
    </p:spTree>
    <p:extLst>
      <p:ext uri="{BB962C8B-B14F-4D97-AF65-F5344CB8AC3E}">
        <p14:creationId xmlns:p14="http://schemas.microsoft.com/office/powerpoint/2010/main" val="18551044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93779</TotalTime>
  <Words>1129</Words>
  <Application>Microsoft Macintosh PowerPoint</Application>
  <PresentationFormat>Widescreen</PresentationFormat>
  <Paragraphs>185</Paragraphs>
  <Slides>20</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 DD</dc:creator>
  <cp:lastModifiedBy>D DD</cp:lastModifiedBy>
  <cp:revision>350</cp:revision>
  <cp:lastPrinted>2018-07-13T18:21:42Z</cp:lastPrinted>
  <dcterms:created xsi:type="dcterms:W3CDTF">2018-03-31T14:05:09Z</dcterms:created>
  <dcterms:modified xsi:type="dcterms:W3CDTF">2021-12-04T19:34:30Z</dcterms:modified>
</cp:coreProperties>
</file>